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2" r:id="rId7"/>
    <p:sldId id="260" r:id="rId8"/>
    <p:sldId id="261" r:id="rId9"/>
    <p:sldId id="264" r:id="rId10"/>
    <p:sldId id="281" r:id="rId11"/>
    <p:sldId id="267" r:id="rId12"/>
    <p:sldId id="268" r:id="rId13"/>
    <p:sldId id="270" r:id="rId14"/>
    <p:sldId id="269" r:id="rId15"/>
    <p:sldId id="277" r:id="rId16"/>
    <p:sldId id="266" r:id="rId17"/>
    <p:sldId id="271" r:id="rId18"/>
    <p:sldId id="279" r:id="rId19"/>
    <p:sldId id="280" r:id="rId20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n THIERY" initials="JT" lastIdx="1" clrIdx="0">
    <p:extLst>
      <p:ext uri="{19B8F6BF-5375-455C-9EA6-DF929625EA0E}">
        <p15:presenceInfo xmlns:p15="http://schemas.microsoft.com/office/powerpoint/2012/main" userId="Julien THIER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e boulliat" userId="a95eb75ca918dd92" providerId="LiveId" clId="{0F3FB5C3-9968-4AB1-9B75-5BDA0D746999}"/>
    <pc:docChg chg="custSel modSld">
      <pc:chgData name="martine boulliat" userId="a95eb75ca918dd92" providerId="LiveId" clId="{0F3FB5C3-9968-4AB1-9B75-5BDA0D746999}" dt="2025-03-31T09:59:27.256" v="13" actId="20577"/>
      <pc:docMkLst>
        <pc:docMk/>
      </pc:docMkLst>
      <pc:sldChg chg="modSp mod">
        <pc:chgData name="martine boulliat" userId="a95eb75ca918dd92" providerId="LiveId" clId="{0F3FB5C3-9968-4AB1-9B75-5BDA0D746999}" dt="2025-03-31T09:58:15.356" v="2" actId="20577"/>
        <pc:sldMkLst>
          <pc:docMk/>
          <pc:sldMk cId="4042477225" sldId="260"/>
        </pc:sldMkLst>
        <pc:spChg chg="mod">
          <ac:chgData name="martine boulliat" userId="a95eb75ca918dd92" providerId="LiveId" clId="{0F3FB5C3-9968-4AB1-9B75-5BDA0D746999}" dt="2025-03-31T09:58:15.356" v="2" actId="20577"/>
          <ac:spMkLst>
            <pc:docMk/>
            <pc:sldMk cId="4042477225" sldId="260"/>
            <ac:spMk id="2" creationId="{00000000-0000-0000-0000-000000000000}"/>
          </ac:spMkLst>
        </pc:spChg>
      </pc:sldChg>
      <pc:sldChg chg="modSp mod">
        <pc:chgData name="martine boulliat" userId="a95eb75ca918dd92" providerId="LiveId" clId="{0F3FB5C3-9968-4AB1-9B75-5BDA0D746999}" dt="2025-03-31T09:59:03.759" v="4" actId="207"/>
        <pc:sldMkLst>
          <pc:docMk/>
          <pc:sldMk cId="2319500884" sldId="271"/>
        </pc:sldMkLst>
        <pc:graphicFrameChg chg="modGraphic">
          <ac:chgData name="martine boulliat" userId="a95eb75ca918dd92" providerId="LiveId" clId="{0F3FB5C3-9968-4AB1-9B75-5BDA0D746999}" dt="2025-03-31T09:59:03.759" v="4" actId="207"/>
          <ac:graphicFrameMkLst>
            <pc:docMk/>
            <pc:sldMk cId="2319500884" sldId="271"/>
            <ac:graphicFrameMk id="5" creationId="{00000000-0000-0000-0000-000000000000}"/>
          </ac:graphicFrameMkLst>
        </pc:graphicFrameChg>
      </pc:sldChg>
      <pc:sldChg chg="modSp mod">
        <pc:chgData name="martine boulliat" userId="a95eb75ca918dd92" providerId="LiveId" clId="{0F3FB5C3-9968-4AB1-9B75-5BDA0D746999}" dt="2025-03-31T09:59:27.256" v="13" actId="20577"/>
        <pc:sldMkLst>
          <pc:docMk/>
          <pc:sldMk cId="2069324803" sldId="280"/>
        </pc:sldMkLst>
        <pc:spChg chg="mod">
          <ac:chgData name="martine boulliat" userId="a95eb75ca918dd92" providerId="LiveId" clId="{0F3FB5C3-9968-4AB1-9B75-5BDA0D746999}" dt="2025-03-31T09:59:27.256" v="13" actId="20577"/>
          <ac:spMkLst>
            <pc:docMk/>
            <pc:sldMk cId="2069324803" sldId="280"/>
            <ac:spMk id="2" creationId="{6A0B075A-F426-E786-065E-598FF017AE9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nomexy\Public\FINANCES\BUDGET\BUDGETS%202019\BP%202019CCAS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nomexy\Public\FINANCES\BUDGET\BUDGETS%202019\BP%202019CCAS%20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nomexy\Public\FINANCES\BUDGET\BUDGETS%202019\BP%202019CCAS%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nomexy\Public\FINANCES\BUDGET\BUDGETS%202019\BP%202019CCAS%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nomexy\Public\FINANCES\BUDGET\BUDGETS%202019\BP%202019CCAS%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nomexy\Public\FINANCES\BUDGET\BUDGETS%202019\BP%202019CCAS%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nomexy\Public\FINANCES\BUDGET\BUDGETS%202019\BP%202019CCAS%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nomexy\Public\FINANCES\BUDGET\BUDGETS%202019\BP%202019CCAS%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25400"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382592"/>
        <c:axId val="118384128"/>
        <c:axId val="0"/>
      </c:bar3DChart>
      <c:catAx>
        <c:axId val="118382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8384128"/>
        <c:crosses val="autoZero"/>
        <c:auto val="1"/>
        <c:lblAlgn val="ctr"/>
        <c:lblOffset val="100"/>
        <c:noMultiLvlLbl val="0"/>
      </c:catAx>
      <c:valAx>
        <c:axId val="118384128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18382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904-4374-9865-A556A93583D8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904-4374-9865-A556A93583D8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904-4374-9865-A556A93583D8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904-4374-9865-A556A93583D8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904-4374-9865-A556A93583D8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904-4374-9865-A556A93583D8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3904-4374-9865-A556A93583D8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3904-4374-9865-A556A93583D8}"/>
              </c:ext>
            </c:extLst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3904-4374-9865-A556A93583D8}"/>
              </c:ext>
            </c:extLst>
          </c:dPt>
          <c:dPt>
            <c:idx val="9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3904-4374-9865-A556A93583D8}"/>
              </c:ext>
            </c:extLst>
          </c:dPt>
          <c:dPt>
            <c:idx val="10"/>
            <c:bubble3D val="0"/>
            <c:spPr>
              <a:gradFill>
                <a:gsLst>
                  <a:gs pos="100000">
                    <a:schemeClr val="accent5">
                      <a:lumMod val="60000"/>
                      <a:lumMod val="60000"/>
                      <a:lumOff val="40000"/>
                    </a:schemeClr>
                  </a:gs>
                  <a:gs pos="0">
                    <a:schemeClr val="accent5">
                      <a:lumMod val="60000"/>
                    </a:schemeClr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3904-4374-9865-A556A93583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'Prép. budget ccas'!$E$6:$E$16</c:f>
              <c:numCache>
                <c:formatCode>General</c:formatCode>
                <c:ptCount val="11"/>
                <c:pt idx="0">
                  <c:v>1735</c:v>
                </c:pt>
                <c:pt idx="1">
                  <c:v>4888</c:v>
                </c:pt>
                <c:pt idx="2">
                  <c:v>745</c:v>
                </c:pt>
                <c:pt idx="3">
                  <c:v>525</c:v>
                </c:pt>
                <c:pt idx="4">
                  <c:v>0</c:v>
                </c:pt>
                <c:pt idx="5">
                  <c:v>150</c:v>
                </c:pt>
                <c:pt idx="6">
                  <c:v>500</c:v>
                </c:pt>
                <c:pt idx="7">
                  <c:v>150</c:v>
                </c:pt>
                <c:pt idx="8">
                  <c:v>250</c:v>
                </c:pt>
                <c:pt idx="9">
                  <c:v>2135</c:v>
                </c:pt>
                <c:pt idx="10">
                  <c:v>4420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904-4374-9865-A556A93583D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Aides  </a:t>
            </a:r>
            <a:r>
              <a:rPr lang="en-US" dirty="0" err="1"/>
              <a:t>énergie</a:t>
            </a:r>
            <a:r>
              <a:rPr lang="en-US" dirty="0"/>
              <a:t> </a:t>
            </a:r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34240266841644795"/>
          <c:y val="4.03276702593751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382592"/>
        <c:axId val="118384128"/>
        <c:axId val="0"/>
      </c:bar3DChart>
      <c:catAx>
        <c:axId val="118382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8384128"/>
        <c:crosses val="autoZero"/>
        <c:auto val="1"/>
        <c:lblAlgn val="ctr"/>
        <c:lblOffset val="100"/>
        <c:noMultiLvlLbl val="0"/>
      </c:catAx>
      <c:valAx>
        <c:axId val="11838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38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6368896"/>
        <c:axId val="116370432"/>
        <c:axId val="0"/>
      </c:bar3DChart>
      <c:catAx>
        <c:axId val="116368896"/>
        <c:scaling>
          <c:orientation val="minMax"/>
        </c:scaling>
        <c:delete val="0"/>
        <c:axPos val="b"/>
        <c:majorTickMark val="none"/>
        <c:minorTickMark val="none"/>
        <c:tickLblPos val="nextTo"/>
        <c:crossAx val="116370432"/>
        <c:crosses val="autoZero"/>
        <c:auto val="1"/>
        <c:lblAlgn val="ctr"/>
        <c:lblOffset val="100"/>
        <c:noMultiLvlLbl val="0"/>
      </c:catAx>
      <c:valAx>
        <c:axId val="1163704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 dirty="0"/>
                  <a:t>Euros </a:t>
                </a:r>
              </a:p>
            </c:rich>
          </c:tx>
          <c:layout>
            <c:manualLayout>
              <c:xMode val="edge"/>
              <c:yMode val="edge"/>
              <c:x val="0.11960109007495899"/>
              <c:y val="0.48056076425112659"/>
            </c:manualLayout>
          </c:layout>
          <c:overlay val="0"/>
        </c:title>
        <c:numFmt formatCode="0.00" sourceLinked="1"/>
        <c:majorTickMark val="none"/>
        <c:minorTickMark val="none"/>
        <c:tickLblPos val="nextTo"/>
        <c:crossAx val="1163688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Bons</a:t>
            </a:r>
            <a:r>
              <a:rPr lang="en-US" dirty="0"/>
              <a:t> </a:t>
            </a:r>
            <a:r>
              <a:rPr lang="en-US" dirty="0" err="1"/>
              <a:t>alimentaires</a:t>
            </a:r>
            <a:endParaRPr lang="en-US" dirty="0"/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382592"/>
        <c:axId val="118384128"/>
        <c:axId val="0"/>
      </c:bar3DChart>
      <c:catAx>
        <c:axId val="118382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8384128"/>
        <c:crosses val="autoZero"/>
        <c:auto val="1"/>
        <c:lblAlgn val="ctr"/>
        <c:lblOffset val="100"/>
        <c:noMultiLvlLbl val="0"/>
      </c:catAx>
      <c:valAx>
        <c:axId val="11838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38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Bons</a:t>
            </a:r>
            <a:r>
              <a:rPr lang="en-US" dirty="0"/>
              <a:t> </a:t>
            </a:r>
            <a:r>
              <a:rPr lang="en-US" dirty="0" err="1"/>
              <a:t>alimentaires</a:t>
            </a:r>
            <a:endParaRPr lang="en-US" dirty="0"/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382592"/>
        <c:axId val="118384128"/>
        <c:axId val="0"/>
      </c:bar3DChart>
      <c:catAx>
        <c:axId val="118382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8384128"/>
        <c:crosses val="autoZero"/>
        <c:auto val="1"/>
        <c:lblAlgn val="ctr"/>
        <c:lblOffset val="100"/>
        <c:noMultiLvlLbl val="0"/>
      </c:catAx>
      <c:valAx>
        <c:axId val="11838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38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Bons</a:t>
            </a:r>
            <a:r>
              <a:rPr lang="en-US" dirty="0"/>
              <a:t> </a:t>
            </a:r>
            <a:r>
              <a:rPr lang="en-US" dirty="0" err="1"/>
              <a:t>alimentaires</a:t>
            </a:r>
            <a:endParaRPr lang="en-US" dirty="0"/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382592"/>
        <c:axId val="118384128"/>
        <c:axId val="0"/>
      </c:bar3DChart>
      <c:catAx>
        <c:axId val="118382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8384128"/>
        <c:crosses val="autoZero"/>
        <c:auto val="1"/>
        <c:lblAlgn val="ctr"/>
        <c:lblOffset val="100"/>
        <c:noMultiLvlLbl val="0"/>
      </c:catAx>
      <c:valAx>
        <c:axId val="11838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38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Bons</a:t>
            </a:r>
            <a:r>
              <a:rPr lang="en-US" dirty="0"/>
              <a:t> </a:t>
            </a:r>
            <a:r>
              <a:rPr lang="en-US" dirty="0" err="1"/>
              <a:t>alimentaires</a:t>
            </a:r>
            <a:endParaRPr lang="en-US" dirty="0"/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382592"/>
        <c:axId val="118384128"/>
        <c:axId val="0"/>
      </c:bar3DChart>
      <c:catAx>
        <c:axId val="118382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8384128"/>
        <c:crosses val="autoZero"/>
        <c:auto val="1"/>
        <c:lblAlgn val="ctr"/>
        <c:lblOffset val="100"/>
        <c:noMultiLvlLbl val="0"/>
      </c:catAx>
      <c:valAx>
        <c:axId val="11838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38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382592"/>
        <c:axId val="118384128"/>
        <c:axId val="0"/>
      </c:bar3DChart>
      <c:catAx>
        <c:axId val="118382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8384128"/>
        <c:crosses val="autoZero"/>
        <c:auto val="1"/>
        <c:lblAlgn val="ctr"/>
        <c:lblOffset val="100"/>
        <c:noMultiLvlLbl val="0"/>
      </c:catAx>
      <c:valAx>
        <c:axId val="11838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38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Séjour  Vacances </a:t>
            </a: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382592"/>
        <c:axId val="118384128"/>
        <c:axId val="0"/>
      </c:bar3DChart>
      <c:catAx>
        <c:axId val="118382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8384128"/>
        <c:crosses val="autoZero"/>
        <c:auto val="1"/>
        <c:lblAlgn val="ctr"/>
        <c:lblOffset val="100"/>
        <c:noMultiLvlLbl val="0"/>
      </c:catAx>
      <c:valAx>
        <c:axId val="11838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838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0.1722</cdr:x>
      <cdr:y>0.45235</cdr:y>
    </cdr:from>
    <cdr:to>
      <cdr:x>1</cdr:x>
      <cdr:y>1</cdr:y>
    </cdr:to>
    <cdr:pic>
      <cdr:nvPicPr>
        <cdr:cNvPr id="4" name="Image 3" descr="Une image contenant invertébré, méduse, Plancton, cétonophore&#10;&#10;Le contenu généré par l’IA peut être incorrect.">
          <a:extLst xmlns:a="http://schemas.openxmlformats.org/drawingml/2006/main">
            <a:ext uri="{FF2B5EF4-FFF2-40B4-BE49-F238E27FC236}">
              <a16:creationId xmlns:a16="http://schemas.microsoft.com/office/drawing/2014/main" id="{60EC2C47-D5BE-E41A-8604-22776FE7F60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936104" y="1709960"/>
          <a:ext cx="4499992" cy="2070238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0"/>
          </a:xfrm>
          <a:prstGeom prst="rect">
            <a:avLst/>
          </a:prstGeom>
        </p:spPr>
        <p:txBody>
          <a:bodyPr vert="horz" lIns="95574" tIns="47788" rIns="95574" bIns="4778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4" y="1"/>
            <a:ext cx="2946347" cy="496490"/>
          </a:xfrm>
          <a:prstGeom prst="rect">
            <a:avLst/>
          </a:prstGeom>
        </p:spPr>
        <p:txBody>
          <a:bodyPr vert="horz" lIns="95574" tIns="47788" rIns="95574" bIns="47788" rtlCol="0"/>
          <a:lstStyle>
            <a:lvl1pPr algn="r">
              <a:defRPr sz="1300"/>
            </a:lvl1pPr>
          </a:lstStyle>
          <a:p>
            <a:fld id="{F8A0A0C4-938F-4A5A-A109-6A26473A10D5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946347" cy="496490"/>
          </a:xfrm>
          <a:prstGeom prst="rect">
            <a:avLst/>
          </a:prstGeom>
        </p:spPr>
        <p:txBody>
          <a:bodyPr vert="horz" lIns="95574" tIns="47788" rIns="95574" bIns="4778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4" y="9431600"/>
            <a:ext cx="2946347" cy="496490"/>
          </a:xfrm>
          <a:prstGeom prst="rect">
            <a:avLst/>
          </a:prstGeom>
        </p:spPr>
        <p:txBody>
          <a:bodyPr vert="horz" lIns="95574" tIns="47788" rIns="95574" bIns="47788" rtlCol="0" anchor="b"/>
          <a:lstStyle>
            <a:lvl1pPr algn="r">
              <a:defRPr sz="1300"/>
            </a:lvl1pPr>
          </a:lstStyle>
          <a:p>
            <a:fld id="{2BA2B5EF-8B48-4E46-986F-17DE4263C0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6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77535-E80C-4DCE-A09B-FE134417A9A9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F5FF3-BFF2-4A33-837C-3C097D3E57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691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F5FF3-BFF2-4A33-837C-3C097D3E576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987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F5FF3-BFF2-4A33-837C-3C097D3E576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195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D6D0C-DE58-9478-16F9-A620FD81E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695F198-F13A-EA61-D1D7-070A5ED773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560C597-F9B2-0827-B78F-BB9B193942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0EFD369-9BC2-BED3-AAE4-E560F3A211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F5FF3-BFF2-4A33-837C-3C097D3E5764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376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79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66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2569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987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4900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92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577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39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02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46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24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9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90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64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98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99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2FCFD-F80B-4680-BBE7-8A266469B36F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345355-18CB-4D3F-81AC-958C19749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6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6.jp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CCAS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Bilan de l’année 2024</a:t>
            </a:r>
          </a:p>
          <a:p>
            <a:r>
              <a:rPr lang="fr-FR" dirty="0"/>
              <a:t>Prévisionnel 2025</a:t>
            </a:r>
          </a:p>
        </p:txBody>
      </p:sp>
    </p:spTree>
    <p:extLst>
      <p:ext uri="{BB962C8B-B14F-4D97-AF65-F5344CB8AC3E}">
        <p14:creationId xmlns:p14="http://schemas.microsoft.com/office/powerpoint/2010/main" val="4059884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27584" y="188238"/>
            <a:ext cx="7242048" cy="1143000"/>
          </a:xfrm>
        </p:spPr>
        <p:txBody>
          <a:bodyPr/>
          <a:lstStyle/>
          <a:p>
            <a:r>
              <a:rPr lang="fr-FR" dirty="0"/>
              <a:t>Fonds social logement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227664" y="1231884"/>
            <a:ext cx="7440680" cy="3304117"/>
          </a:xfrm>
        </p:spPr>
        <p:txBody>
          <a:bodyPr>
            <a:normAutofit/>
          </a:bodyPr>
          <a:lstStyle/>
          <a:p>
            <a:r>
              <a:rPr lang="fr-FR" dirty="0"/>
              <a:t>La  commune  participe  à hauteur de  500 €  au FSL. </a:t>
            </a:r>
          </a:p>
          <a:p>
            <a:r>
              <a:rPr lang="fr-FR" dirty="0"/>
              <a:t>En  2024, 35 foyers ont  été aidés sur  44 demandes soit  10 prêts et 25 subventions</a:t>
            </a:r>
          </a:p>
          <a:p>
            <a:r>
              <a:rPr lang="fr-FR" dirty="0"/>
              <a:t>Le  taux moyen  d’aide  est de 412 €  par  dossier   </a:t>
            </a: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00574780"/>
              </p:ext>
            </p:extLst>
          </p:nvPr>
        </p:nvGraphicFramePr>
        <p:xfrm>
          <a:off x="390039" y="3702589"/>
          <a:ext cx="367240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Typologie  des familles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Nombre de dossiers FSL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Couple avec enfant(s)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Couple sans enfant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Personne seule avec enfant(s)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Personne seule sans enfant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977620"/>
              </p:ext>
            </p:extLst>
          </p:nvPr>
        </p:nvGraphicFramePr>
        <p:xfrm>
          <a:off x="4221284" y="3037443"/>
          <a:ext cx="4493179" cy="363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9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/>
                        <a:t>Nature  de l’aide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Prêt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Subvention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FSL - Achat mobilier 1ère nécessité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FSL-Dépôt de garantie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FSL-Assurance locative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FSL - Dette de loyer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FSL - Facture Eau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FSL - Facture Elect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FSL - Facture Gaz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FSL - Frais d'agence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5952970"/>
                  </a:ext>
                </a:extLst>
              </a:tr>
              <a:tr h="30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FSL - Frais de déménagement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5235383"/>
                  </a:ext>
                </a:extLst>
              </a:tr>
              <a:tr h="30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FSL - Participation 1er loyer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563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971600" y="548680"/>
            <a:ext cx="6400800" cy="765448"/>
          </a:xfrm>
        </p:spPr>
        <p:txBody>
          <a:bodyPr>
            <a:normAutofit/>
          </a:bodyPr>
          <a:lstStyle/>
          <a:p>
            <a:r>
              <a:rPr lang="fr-FR" dirty="0"/>
              <a:t>Participation Téléassistance 	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539552" y="1484784"/>
            <a:ext cx="3024336" cy="3124200"/>
          </a:xfrm>
        </p:spPr>
        <p:txBody>
          <a:bodyPr>
            <a:normAutofit/>
          </a:bodyPr>
          <a:lstStyle/>
          <a:p>
            <a:r>
              <a:rPr lang="fr-FR" dirty="0"/>
              <a:t> Aide accordée aux personnes de plus de 75 ans (75 € par an)</a:t>
            </a:r>
          </a:p>
          <a:p>
            <a:r>
              <a:rPr lang="fr-FR" dirty="0"/>
              <a:t>15 Bénéficiaires dont 2 en 2024 et 13 dossiers en 2025 pour 975 €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119376"/>
              </p:ext>
            </p:extLst>
          </p:nvPr>
        </p:nvGraphicFramePr>
        <p:xfrm>
          <a:off x="3578683" y="1787203"/>
          <a:ext cx="4572000" cy="251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3DEE92D-AB76-4FB4-8A29-74F70ADD2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53970"/>
              </p:ext>
            </p:extLst>
          </p:nvPr>
        </p:nvGraphicFramePr>
        <p:xfrm>
          <a:off x="2477907" y="3501008"/>
          <a:ext cx="4878724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682">
                  <a:extLst>
                    <a:ext uri="{9D8B030D-6E8A-4147-A177-3AD203B41FA5}">
                      <a16:colId xmlns:a16="http://schemas.microsoft.com/office/drawing/2014/main" val="1096159775"/>
                    </a:ext>
                  </a:extLst>
                </a:gridCol>
                <a:gridCol w="1334476">
                  <a:extLst>
                    <a:ext uri="{9D8B030D-6E8A-4147-A177-3AD203B41FA5}">
                      <a16:colId xmlns:a16="http://schemas.microsoft.com/office/drawing/2014/main" val="80208575"/>
                    </a:ext>
                  </a:extLst>
                </a:gridCol>
                <a:gridCol w="1211257">
                  <a:extLst>
                    <a:ext uri="{9D8B030D-6E8A-4147-A177-3AD203B41FA5}">
                      <a16:colId xmlns:a16="http://schemas.microsoft.com/office/drawing/2014/main" val="4212516157"/>
                    </a:ext>
                  </a:extLst>
                </a:gridCol>
                <a:gridCol w="1040309">
                  <a:extLst>
                    <a:ext uri="{9D8B030D-6E8A-4147-A177-3AD203B41FA5}">
                      <a16:colId xmlns:a16="http://schemas.microsoft.com/office/drawing/2014/main" val="3589145772"/>
                    </a:ext>
                  </a:extLst>
                </a:gridCol>
              </a:tblGrid>
              <a:tr h="6217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</a:t>
                      </a:r>
                    </a:p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 2022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</a:t>
                      </a:r>
                    </a:p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2023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</a:t>
                      </a:r>
                    </a:p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2024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Prév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2082704317"/>
                  </a:ext>
                </a:extLst>
              </a:tr>
              <a:tr h="38638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1 000 €</a:t>
                      </a:r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2528801577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60F905F4-EAA2-481D-BC8B-5A2467D09C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01" b="1055"/>
          <a:stretch/>
        </p:blipFill>
        <p:spPr>
          <a:xfrm>
            <a:off x="2846769" y="4859651"/>
            <a:ext cx="3450462" cy="136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312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ED9DC4-50A7-4F36-B0A4-D67C51307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Bourse au permis de conduire </a:t>
            </a:r>
          </a:p>
        </p:txBody>
      </p:sp>
      <p:sp>
        <p:nvSpPr>
          <p:cNvPr id="7" name="Espace réservé du contenu 1">
            <a:extLst>
              <a:ext uri="{FF2B5EF4-FFF2-40B4-BE49-F238E27FC236}">
                <a16:creationId xmlns:a16="http://schemas.microsoft.com/office/drawing/2014/main" id="{D31A6C1C-8B5D-4A3B-891D-AE315290D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552" y="1951360"/>
            <a:ext cx="4680520" cy="39979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sz="1900" dirty="0">
                <a:latin typeface="+mj-lt"/>
              </a:rPr>
              <a:t>La  commune  participe  à hauteur de 250 € à la bourse au permis de conduire</a:t>
            </a:r>
          </a:p>
          <a:p>
            <a:pPr algn="just"/>
            <a:r>
              <a:rPr lang="fr-FR" sz="1900" dirty="0">
                <a:latin typeface="+mj-lt"/>
                <a:ea typeface="Calibri" panose="020F0502020204030204" pitchFamily="34" charset="0"/>
              </a:rPr>
              <a:t>quatre</a:t>
            </a:r>
            <a:r>
              <a:rPr lang="fr-FR" sz="1900" dirty="0">
                <a:effectLst/>
                <a:latin typeface="+mj-lt"/>
                <a:ea typeface="Calibri" panose="020F0502020204030204" pitchFamily="34" charset="0"/>
              </a:rPr>
              <a:t> conditions seront nécessaires pour en bénéficier :</a:t>
            </a:r>
          </a:p>
          <a:p>
            <a:pPr marL="0" lvl="0" indent="0" algn="just">
              <a:lnSpc>
                <a:spcPct val="105000"/>
              </a:lnSpc>
              <a:buNone/>
            </a:pPr>
            <a:r>
              <a:rPr lang="fr-FR" sz="1900" dirty="0">
                <a:effectLst/>
                <a:latin typeface="+mj-lt"/>
                <a:ea typeface="Times New Roman" panose="02020603050405020304" pitchFamily="18" charset="0"/>
              </a:rPr>
              <a:t>Être habitant de la commune depuis 6 mois</a:t>
            </a:r>
          </a:p>
          <a:p>
            <a:pPr marL="0" lvl="0" indent="0" algn="just">
              <a:lnSpc>
                <a:spcPct val="105000"/>
              </a:lnSpc>
              <a:buNone/>
            </a:pPr>
            <a:r>
              <a:rPr lang="fr-FR" sz="1900" dirty="0">
                <a:effectLst/>
                <a:latin typeface="+mj-lt"/>
                <a:ea typeface="Times New Roman" panose="02020603050405020304" pitchFamily="18" charset="0"/>
              </a:rPr>
              <a:t>Avoir réussi l’examen théorique du code de la route</a:t>
            </a:r>
            <a:endParaRPr lang="fr-FR" sz="1900" dirty="0">
              <a:effectLst/>
              <a:latin typeface="+mj-lt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05000"/>
              </a:lnSpc>
              <a:buNone/>
            </a:pPr>
            <a:r>
              <a:rPr lang="fr-FR" sz="1900" dirty="0">
                <a:effectLst/>
                <a:latin typeface="+mj-lt"/>
                <a:ea typeface="Times New Roman" panose="02020603050405020304" pitchFamily="18" charset="0"/>
              </a:rPr>
              <a:t>Réaliser une action ou une activité locale, humanitaire ou sociale (sur la base de 35 h) </a:t>
            </a:r>
            <a:endParaRPr lang="fr-FR" sz="1900" dirty="0">
              <a:effectLst/>
              <a:latin typeface="+mj-lt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05000"/>
              </a:lnSpc>
              <a:spcAft>
                <a:spcPts val="800"/>
              </a:spcAft>
              <a:buNone/>
            </a:pPr>
            <a:r>
              <a:rPr lang="fr-FR" sz="1900" dirty="0">
                <a:effectLst/>
                <a:latin typeface="+mj-lt"/>
                <a:ea typeface="Times New Roman" panose="02020603050405020304" pitchFamily="18" charset="0"/>
              </a:rPr>
              <a:t>Obtenir le permis de conduire dans un délai de deux ans</a:t>
            </a:r>
          </a:p>
          <a:p>
            <a:pPr marL="0" lvl="0" indent="0" algn="just">
              <a:lnSpc>
                <a:spcPct val="105000"/>
              </a:lnSpc>
              <a:spcAft>
                <a:spcPts val="800"/>
              </a:spcAft>
              <a:buNone/>
            </a:pPr>
            <a:r>
              <a:rPr lang="fr-FR" sz="1900" dirty="0">
                <a:effectLst/>
                <a:latin typeface="+mj-lt"/>
                <a:ea typeface="Times New Roman" panose="02020603050405020304" pitchFamily="18" charset="0"/>
              </a:rPr>
              <a:t>Budget prévu 2025 :  2000 € </a:t>
            </a:r>
          </a:p>
          <a:p>
            <a:pPr marL="0" lvl="0" indent="0" algn="just">
              <a:lnSpc>
                <a:spcPct val="105000"/>
              </a:lnSpc>
              <a:spcAft>
                <a:spcPts val="800"/>
              </a:spcAft>
              <a:buNone/>
            </a:pPr>
            <a:r>
              <a:rPr lang="fr-FR" sz="1900" dirty="0">
                <a:latin typeface="+mj-lt"/>
                <a:ea typeface="Calibri" panose="020F0502020204030204" pitchFamily="34" charset="0"/>
              </a:rPr>
              <a:t>1 bénéficiaire en 2024</a:t>
            </a:r>
            <a:endParaRPr lang="fr-FR" sz="19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fr-FR" dirty="0"/>
          </a:p>
        </p:txBody>
      </p:sp>
      <p:pic>
        <p:nvPicPr>
          <p:cNvPr id="4" name="Image 3" descr="Une image contenant texte, habits, affiche, homme&#10;&#10;Le contenu généré par l’IA peut être incorrect.">
            <a:extLst>
              <a:ext uri="{FF2B5EF4-FFF2-40B4-BE49-F238E27FC236}">
                <a16:creationId xmlns:a16="http://schemas.microsoft.com/office/drawing/2014/main" id="{66B0AD46-DFA2-D9F7-1494-0418C7CD3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573671"/>
            <a:ext cx="2363687" cy="221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98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Séjours vacances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539552" y="2060848"/>
            <a:ext cx="3168352" cy="3985096"/>
          </a:xfrm>
        </p:spPr>
        <p:txBody>
          <a:bodyPr>
            <a:normAutofit/>
          </a:bodyPr>
          <a:lstStyle/>
          <a:p>
            <a:r>
              <a:rPr lang="fr-FR" dirty="0"/>
              <a:t> Aide accordée aux personnes  handicapées partant dans des structures de vacances adaptées  </a:t>
            </a:r>
          </a:p>
          <a:p>
            <a:r>
              <a:rPr lang="fr-FR" dirty="0"/>
              <a:t>3 bénéficiaires séjour adapté en 2024</a:t>
            </a:r>
          </a:p>
          <a:p>
            <a:r>
              <a:rPr lang="fr-FR" dirty="0"/>
              <a:t>1 bénéficiaire séjour     adapté de 2023</a:t>
            </a:r>
          </a:p>
          <a:p>
            <a:endParaRPr lang="fr-FR" dirty="0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181720"/>
              </p:ext>
            </p:extLst>
          </p:nvPr>
        </p:nvGraphicFramePr>
        <p:xfrm>
          <a:off x="3707904" y="1844824"/>
          <a:ext cx="482649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FFCA99C-F82D-4B52-B303-403B97D81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712220"/>
              </p:ext>
            </p:extLst>
          </p:nvPr>
        </p:nvGraphicFramePr>
        <p:xfrm>
          <a:off x="3729736" y="2708920"/>
          <a:ext cx="4694184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786">
                  <a:extLst>
                    <a:ext uri="{9D8B030D-6E8A-4147-A177-3AD203B41FA5}">
                      <a16:colId xmlns:a16="http://schemas.microsoft.com/office/drawing/2014/main" val="1030563152"/>
                    </a:ext>
                  </a:extLst>
                </a:gridCol>
                <a:gridCol w="1283999">
                  <a:extLst>
                    <a:ext uri="{9D8B030D-6E8A-4147-A177-3AD203B41FA5}">
                      <a16:colId xmlns:a16="http://schemas.microsoft.com/office/drawing/2014/main" val="3222841669"/>
                    </a:ext>
                  </a:extLst>
                </a:gridCol>
                <a:gridCol w="1165440">
                  <a:extLst>
                    <a:ext uri="{9D8B030D-6E8A-4147-A177-3AD203B41FA5}">
                      <a16:colId xmlns:a16="http://schemas.microsoft.com/office/drawing/2014/main" val="2426745494"/>
                    </a:ext>
                  </a:extLst>
                </a:gridCol>
                <a:gridCol w="1000959">
                  <a:extLst>
                    <a:ext uri="{9D8B030D-6E8A-4147-A177-3AD203B41FA5}">
                      <a16:colId xmlns:a16="http://schemas.microsoft.com/office/drawing/2014/main" val="11753516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</a:t>
                      </a:r>
                    </a:p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 2022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</a:t>
                      </a:r>
                    </a:p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 2023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</a:t>
                      </a:r>
                    </a:p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 2024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Prév</a:t>
                      </a:r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1621502723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635 € 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2135 €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2 000 € 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3888174416"/>
                  </a:ext>
                </a:extLst>
              </a:tr>
            </a:tbl>
          </a:graphicData>
        </a:graphic>
      </p:graphicFrame>
      <p:pic>
        <p:nvPicPr>
          <p:cNvPr id="8" name="Image 7" descr="Une image contenant ciel, plein air, personne, Chapeau de soleil&#10;&#10;Le contenu généré par l’IA peut être incorrect.">
            <a:extLst>
              <a:ext uri="{FF2B5EF4-FFF2-40B4-BE49-F238E27FC236}">
                <a16:creationId xmlns:a16="http://schemas.microsoft.com/office/drawing/2014/main" id="{FD68C872-0C6C-DD43-E46A-10551EF6F1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113323"/>
            <a:ext cx="3968896" cy="250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516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1507"/>
            <a:ext cx="6781800" cy="897213"/>
          </a:xfrm>
        </p:spPr>
        <p:txBody>
          <a:bodyPr/>
          <a:lstStyle/>
          <a:p>
            <a:r>
              <a:rPr lang="fr-FR" dirty="0"/>
              <a:t>Budget par action 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775249"/>
              </p:ext>
            </p:extLst>
          </p:nvPr>
        </p:nvGraphicFramePr>
        <p:xfrm>
          <a:off x="1096" y="764704"/>
          <a:ext cx="7920880" cy="4690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1113">
                  <a:extLst>
                    <a:ext uri="{9D8B030D-6E8A-4147-A177-3AD203B41FA5}">
                      <a16:colId xmlns:a16="http://schemas.microsoft.com/office/drawing/2014/main" val="868751570"/>
                    </a:ext>
                  </a:extLst>
                </a:gridCol>
                <a:gridCol w="1016490">
                  <a:extLst>
                    <a:ext uri="{9D8B030D-6E8A-4147-A177-3AD203B41FA5}">
                      <a16:colId xmlns:a16="http://schemas.microsoft.com/office/drawing/2014/main" val="165294726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087499514"/>
                    </a:ext>
                  </a:extLst>
                </a:gridCol>
              </a:tblGrid>
              <a:tr h="216687"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Réalisé 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Réalisé  2023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Prévis 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Réalisé 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Prévis 2025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Bons de NOEL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9 000€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Repas des anciens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Goûter  des anciens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Galette- Carnaval des anciens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Aides financières eau électricité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59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Bons alimentaires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Cotisation FSL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Participation Téléassistance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Bourse au permis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Participation séjours d’été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4267419"/>
                  </a:ext>
                </a:extLst>
              </a:tr>
              <a:tr h="3738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 dépenses,  TOP,……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r-FR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2 600€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238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25 500€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500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98705" cy="731168"/>
          </a:xfrm>
        </p:spPr>
        <p:txBody>
          <a:bodyPr>
            <a:normAutofit/>
          </a:bodyPr>
          <a:lstStyle/>
          <a:p>
            <a:r>
              <a:rPr lang="fr-FR" dirty="0"/>
              <a:t>Actions à venir en 2025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1640" y="1700808"/>
            <a:ext cx="6768752" cy="468052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r-FR" sz="72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7200"/>
              <a:t>Goûter </a:t>
            </a:r>
            <a:r>
              <a:rPr lang="fr-FR" sz="7200" dirty="0"/>
              <a:t>de carnaval</a:t>
            </a:r>
          </a:p>
          <a:p>
            <a:pPr marL="0" indent="0">
              <a:buNone/>
            </a:pPr>
            <a:r>
              <a:rPr lang="fr-FR" sz="7200" dirty="0"/>
              <a:t>	Dimanche 3 mars 2025 à 14h30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55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7200" dirty="0"/>
              <a:t>Repas des anciens	</a:t>
            </a:r>
          </a:p>
          <a:p>
            <a:pPr marL="0" indent="0">
              <a:buNone/>
            </a:pPr>
            <a:r>
              <a:rPr lang="fr-FR" sz="7200" dirty="0"/>
              <a:t>	Dimanche 5 octobre 2025 à 12h00</a:t>
            </a:r>
          </a:p>
          <a:p>
            <a:pPr marL="0" indent="0">
              <a:buNone/>
            </a:pPr>
            <a:r>
              <a:rPr lang="fr-FR" sz="4500" dirty="0"/>
              <a:t>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7200" dirty="0"/>
              <a:t>Gouter de noël des  anciens 	</a:t>
            </a:r>
          </a:p>
          <a:p>
            <a:pPr marL="0" indent="0">
              <a:buNone/>
            </a:pPr>
            <a:r>
              <a:rPr lang="fr-FR" sz="7200" dirty="0"/>
              <a:t>	Mercredi 17 décembre 2025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45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7200" dirty="0"/>
              <a:t>Distribution colis de Noël Solidaire</a:t>
            </a:r>
          </a:p>
          <a:p>
            <a:pPr marL="0" indent="0">
              <a:buNone/>
            </a:pPr>
            <a:r>
              <a:rPr lang="fr-FR" sz="7200" dirty="0"/>
              <a:t>	Dernière semaine de décembre 2025 </a:t>
            </a:r>
          </a:p>
          <a:p>
            <a:pPr marL="0" indent="0">
              <a:buNone/>
            </a:pPr>
            <a:endParaRPr lang="fr-FR" sz="7200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3051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48C5F-0AAC-ACEF-2957-64DF8F64A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0B075A-F426-E786-065E-598FF017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698705" cy="731168"/>
          </a:xfrm>
        </p:spPr>
        <p:txBody>
          <a:bodyPr>
            <a:normAutofit/>
          </a:bodyPr>
          <a:lstStyle/>
          <a:p>
            <a:r>
              <a:rPr lang="fr-FR" dirty="0" err="1"/>
              <a:t>Realisé</a:t>
            </a:r>
            <a:r>
              <a:rPr lang="fr-FR" dirty="0"/>
              <a:t> 2024 CCAS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C57FA5A9-2353-3D76-F9D0-F8C23747B7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697414"/>
              </p:ext>
            </p:extLst>
          </p:nvPr>
        </p:nvGraphicFramePr>
        <p:xfrm>
          <a:off x="977107" y="1268761"/>
          <a:ext cx="5395093" cy="36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CE451167-F9CC-D7F3-4808-A25F79074691}"/>
              </a:ext>
            </a:extLst>
          </p:cNvPr>
          <p:cNvSpPr txBox="1"/>
          <p:nvPr/>
        </p:nvSpPr>
        <p:spPr>
          <a:xfrm>
            <a:off x="977107" y="5301208"/>
            <a:ext cx="5395093" cy="657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98C49B41-CEA4-0E67-1016-D40D1061B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165571"/>
              </p:ext>
            </p:extLst>
          </p:nvPr>
        </p:nvGraphicFramePr>
        <p:xfrm>
          <a:off x="827584" y="4941168"/>
          <a:ext cx="5688631" cy="1916832"/>
        </p:xfrm>
        <a:graphic>
          <a:graphicData uri="http://schemas.openxmlformats.org/drawingml/2006/table">
            <a:tbl>
              <a:tblPr/>
              <a:tblGrid>
                <a:gridCol w="1618198">
                  <a:extLst>
                    <a:ext uri="{9D8B030D-6E8A-4147-A177-3AD203B41FA5}">
                      <a16:colId xmlns:a16="http://schemas.microsoft.com/office/drawing/2014/main" val="2843093019"/>
                    </a:ext>
                  </a:extLst>
                </a:gridCol>
                <a:gridCol w="687180">
                  <a:extLst>
                    <a:ext uri="{9D8B030D-6E8A-4147-A177-3AD203B41FA5}">
                      <a16:colId xmlns:a16="http://schemas.microsoft.com/office/drawing/2014/main" val="1848240287"/>
                    </a:ext>
                  </a:extLst>
                </a:gridCol>
                <a:gridCol w="1321713">
                  <a:extLst>
                    <a:ext uri="{9D8B030D-6E8A-4147-A177-3AD203B41FA5}">
                      <a16:colId xmlns:a16="http://schemas.microsoft.com/office/drawing/2014/main" val="3693075372"/>
                    </a:ext>
                  </a:extLst>
                </a:gridCol>
                <a:gridCol w="687180">
                  <a:extLst>
                    <a:ext uri="{9D8B030D-6E8A-4147-A177-3AD203B41FA5}">
                      <a16:colId xmlns:a16="http://schemas.microsoft.com/office/drawing/2014/main" val="2267343109"/>
                    </a:ext>
                  </a:extLst>
                </a:gridCol>
                <a:gridCol w="687180">
                  <a:extLst>
                    <a:ext uri="{9D8B030D-6E8A-4147-A177-3AD203B41FA5}">
                      <a16:colId xmlns:a16="http://schemas.microsoft.com/office/drawing/2014/main" val="4176966272"/>
                    </a:ext>
                  </a:extLst>
                </a:gridCol>
                <a:gridCol w="687180">
                  <a:extLst>
                    <a:ext uri="{9D8B030D-6E8A-4147-A177-3AD203B41FA5}">
                      <a16:colId xmlns:a16="http://schemas.microsoft.com/office/drawing/2014/main" val="2430159544"/>
                    </a:ext>
                  </a:extLst>
                </a:gridCol>
              </a:tblGrid>
              <a:tr h="316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Bons de Noël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E6A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Aide financière EDF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Bourse permis 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717094"/>
                  </a:ext>
                </a:extLst>
              </a:tr>
              <a:tr h="162852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520763"/>
                  </a:ext>
                </a:extLst>
              </a:tr>
              <a:tr h="316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Repas des anciens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D97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Bons alimentaires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AD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Participation Séjours été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50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26052"/>
                  </a:ext>
                </a:extLst>
              </a:tr>
              <a:tr h="162852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836181"/>
                  </a:ext>
                </a:extLst>
              </a:tr>
              <a:tr h="316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Goûter des anciens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Cotisation FSL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Autres dépenses 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707266"/>
                  </a:ext>
                </a:extLst>
              </a:tr>
              <a:tr h="162852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267031"/>
                  </a:ext>
                </a:extLst>
              </a:tr>
              <a:tr h="31635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Galette -Carnaval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A9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Participation Téléassistance</a:t>
                      </a: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644182"/>
                  </a:ext>
                </a:extLst>
              </a:tr>
              <a:tr h="162852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81" marR="9281" marT="92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3924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32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Actions réalisées en 2024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1640" y="1700808"/>
            <a:ext cx="6347713" cy="4896544"/>
          </a:xfrm>
        </p:spPr>
        <p:txBody>
          <a:bodyPr>
            <a:normAutofit/>
          </a:bodyPr>
          <a:lstStyle/>
          <a:p>
            <a:r>
              <a:rPr lang="fr-FR" dirty="0"/>
              <a:t>Bons de NOEL	</a:t>
            </a:r>
          </a:p>
          <a:p>
            <a:r>
              <a:rPr lang="fr-FR" dirty="0"/>
              <a:t>Repas des anciens le  06 octobre 2024</a:t>
            </a:r>
          </a:p>
          <a:p>
            <a:r>
              <a:rPr lang="fr-FR" dirty="0"/>
              <a:t>Noël des  anciens le 18 décembre 2024</a:t>
            </a:r>
          </a:p>
          <a:p>
            <a:r>
              <a:rPr lang="fr-FR" dirty="0"/>
              <a:t>Boites de Noel	</a:t>
            </a:r>
          </a:p>
          <a:p>
            <a:r>
              <a:rPr lang="fr-FR" dirty="0"/>
              <a:t>Galette - Carnaval des anciens le 07 février 2024</a:t>
            </a:r>
          </a:p>
          <a:p>
            <a:r>
              <a:rPr lang="fr-FR" dirty="0"/>
              <a:t>Aides financières eau électricité	</a:t>
            </a:r>
          </a:p>
          <a:p>
            <a:r>
              <a:rPr lang="fr-FR" dirty="0"/>
              <a:t>Bons alimentaires 	</a:t>
            </a:r>
          </a:p>
          <a:p>
            <a:r>
              <a:rPr lang="fr-FR" dirty="0"/>
              <a:t>Cotisation FSL	</a:t>
            </a:r>
          </a:p>
          <a:p>
            <a:r>
              <a:rPr lang="fr-FR" dirty="0"/>
              <a:t>Participation Téléassistance</a:t>
            </a:r>
          </a:p>
          <a:p>
            <a:r>
              <a:rPr lang="fr-FR" dirty="0"/>
              <a:t>Bourse au permis de conduire </a:t>
            </a:r>
          </a:p>
          <a:p>
            <a:r>
              <a:rPr lang="fr-FR" dirty="0"/>
              <a:t>Bourse séjours vacances enfants handicapés</a:t>
            </a:r>
          </a:p>
          <a:p>
            <a:r>
              <a:rPr lang="fr-FR" dirty="0"/>
              <a:t>Table ouverte paroissiale	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958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Détail par action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3003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Bons de NOEL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6345754" cy="3712464"/>
          </a:xfrm>
        </p:spPr>
        <p:txBody>
          <a:bodyPr>
            <a:normAutofit/>
          </a:bodyPr>
          <a:lstStyle/>
          <a:p>
            <a:r>
              <a:rPr lang="fr-FR" dirty="0"/>
              <a:t>Nombre de bénéficiaires: 390</a:t>
            </a:r>
          </a:p>
          <a:p>
            <a:r>
              <a:rPr lang="fr-FR" dirty="0"/>
              <a:t>Valeur du bon en 2024 :  3 de 5 € soit 15 € </a:t>
            </a:r>
          </a:p>
          <a:p>
            <a:r>
              <a:rPr lang="fr-FR" dirty="0"/>
              <a:t>Condition : </a:t>
            </a:r>
          </a:p>
          <a:p>
            <a:r>
              <a:rPr lang="fr-FR" dirty="0"/>
              <a:t>- Résider à Nomexy</a:t>
            </a:r>
          </a:p>
          <a:p>
            <a:r>
              <a:rPr lang="fr-FR" dirty="0"/>
              <a:t>- Être âgé de 70 ans et +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312521"/>
              </p:ext>
            </p:extLst>
          </p:nvPr>
        </p:nvGraphicFramePr>
        <p:xfrm>
          <a:off x="3995936" y="-747464"/>
          <a:ext cx="4788024" cy="3095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981D2D0D-7C1F-48E2-AE76-E78797E1D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703188"/>
              </p:ext>
            </p:extLst>
          </p:nvPr>
        </p:nvGraphicFramePr>
        <p:xfrm>
          <a:off x="646941" y="4149080"/>
          <a:ext cx="6589355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667">
                  <a:extLst>
                    <a:ext uri="{9D8B030D-6E8A-4147-A177-3AD203B41FA5}">
                      <a16:colId xmlns:a16="http://schemas.microsoft.com/office/drawing/2014/main" val="199477375"/>
                    </a:ext>
                  </a:extLst>
                </a:gridCol>
                <a:gridCol w="1415496">
                  <a:extLst>
                    <a:ext uri="{9D8B030D-6E8A-4147-A177-3AD203B41FA5}">
                      <a16:colId xmlns:a16="http://schemas.microsoft.com/office/drawing/2014/main" val="423310895"/>
                    </a:ext>
                  </a:extLst>
                </a:gridCol>
                <a:gridCol w="1222083">
                  <a:extLst>
                    <a:ext uri="{9D8B030D-6E8A-4147-A177-3AD203B41FA5}">
                      <a16:colId xmlns:a16="http://schemas.microsoft.com/office/drawing/2014/main" val="3264392856"/>
                    </a:ext>
                  </a:extLst>
                </a:gridCol>
                <a:gridCol w="1237252">
                  <a:extLst>
                    <a:ext uri="{9D8B030D-6E8A-4147-A177-3AD203B41FA5}">
                      <a16:colId xmlns:a16="http://schemas.microsoft.com/office/drawing/2014/main" val="2159326667"/>
                    </a:ext>
                  </a:extLst>
                </a:gridCol>
                <a:gridCol w="1164857">
                  <a:extLst>
                    <a:ext uri="{9D8B030D-6E8A-4147-A177-3AD203B41FA5}">
                      <a16:colId xmlns:a16="http://schemas.microsoft.com/office/drawing/2014/main" val="1178516737"/>
                    </a:ext>
                  </a:extLst>
                </a:gridCol>
              </a:tblGrid>
              <a:tr h="60995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 2022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 2023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fr-FR" sz="15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Prév</a:t>
                      </a:r>
                      <a:r>
                        <a:rPr lang="fr-FR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2024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fr-FR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Réalisé 2024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fr-FR" sz="15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Prév</a:t>
                      </a:r>
                      <a:r>
                        <a:rPr lang="fr-FR" sz="15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2025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4249175093"/>
                  </a:ext>
                </a:extLst>
              </a:tr>
              <a:tr h="5421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5 150 €</a:t>
                      </a:r>
                      <a:endParaRPr lang="fr-FR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8190 € 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11000 € 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1735 €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9 000 €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2518079421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EF1CE902-9541-E5B9-9EA6-2185DCA75597}"/>
              </a:ext>
            </a:extLst>
          </p:cNvPr>
          <p:cNvSpPr txBox="1"/>
          <p:nvPr/>
        </p:nvSpPr>
        <p:spPr>
          <a:xfrm>
            <a:off x="971600" y="5877272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* 4 875 € sur 2025</a:t>
            </a:r>
          </a:p>
        </p:txBody>
      </p:sp>
      <p:pic>
        <p:nvPicPr>
          <p:cNvPr id="8" name="Image 7" descr="Une image contenant Noël, Père Noël, Visage humain, Veille de Noël&#10;&#10;Le contenu généré par l’IA peut être incorrect.">
            <a:extLst>
              <a:ext uri="{FF2B5EF4-FFF2-40B4-BE49-F238E27FC236}">
                <a16:creationId xmlns:a16="http://schemas.microsoft.com/office/drawing/2014/main" id="{9AABABDD-ADCF-003F-1556-55C38E6070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759" y="6936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7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67514" y="264642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fr-FR" dirty="0"/>
              <a:t>Repas des anciens </a:t>
            </a:r>
            <a:r>
              <a:rPr lang="fr-FR" dirty="0">
                <a:highlight>
                  <a:srgbClr val="FFFF00"/>
                </a:highlight>
              </a:rPr>
              <a:t>	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395536" y="1052736"/>
            <a:ext cx="3024336" cy="3024336"/>
          </a:xfrm>
        </p:spPr>
        <p:txBody>
          <a:bodyPr>
            <a:normAutofit fontScale="92500" lnSpcReduction="20000"/>
          </a:bodyPr>
          <a:lstStyle/>
          <a:p>
            <a:r>
              <a:rPr lang="fr-FR" dirty="0">
                <a:solidFill>
                  <a:schemeClr val="tx1"/>
                </a:solidFill>
              </a:rPr>
              <a:t>111 </a:t>
            </a:r>
            <a:r>
              <a:rPr lang="fr-FR" dirty="0"/>
              <a:t>anciens sont venus partager </a:t>
            </a:r>
          </a:p>
          <a:p>
            <a:pPr>
              <a:lnSpc>
                <a:spcPct val="110000"/>
              </a:lnSpc>
            </a:pPr>
            <a:r>
              <a:rPr lang="fr-FR" dirty="0"/>
              <a:t>Les </a:t>
            </a:r>
            <a:r>
              <a:rPr lang="fr-FR" dirty="0">
                <a:solidFill>
                  <a:schemeClr val="tx1"/>
                </a:solidFill>
              </a:rPr>
              <a:t>séniors ont pu danser </a:t>
            </a:r>
            <a:r>
              <a:rPr lang="fr-FR" dirty="0"/>
              <a:t>et chanter avec le concours de Gil de SAM et assister au        spectacle humoristique LES PAPYS </a:t>
            </a:r>
            <a:endParaRPr lang="fr-FR" sz="1900" dirty="0"/>
          </a:p>
          <a:p>
            <a:r>
              <a:rPr lang="fr-FR" dirty="0"/>
              <a:t>Chacun a reçu un mug rouge. La doyenne a reçu des fleurs et le doyen un coffret de vin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70D9178-AF32-4DB2-80B6-07A756845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541582"/>
              </p:ext>
            </p:extLst>
          </p:nvPr>
        </p:nvGraphicFramePr>
        <p:xfrm>
          <a:off x="3947866" y="2132856"/>
          <a:ext cx="3200400" cy="817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6721">
                  <a:extLst>
                    <a:ext uri="{9D8B030D-6E8A-4147-A177-3AD203B41FA5}">
                      <a16:colId xmlns:a16="http://schemas.microsoft.com/office/drawing/2014/main" val="605507511"/>
                    </a:ext>
                  </a:extLst>
                </a:gridCol>
                <a:gridCol w="1473679">
                  <a:extLst>
                    <a:ext uri="{9D8B030D-6E8A-4147-A177-3AD203B41FA5}">
                      <a16:colId xmlns:a16="http://schemas.microsoft.com/office/drawing/2014/main" val="26997845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 err="1">
                          <a:effectLst/>
                        </a:rPr>
                        <a:t>Réalisat</a:t>
                      </a:r>
                      <a:r>
                        <a:rPr lang="fr-FR" sz="1500" u="none" strike="noStrike" dirty="0">
                          <a:effectLst/>
                        </a:rPr>
                        <a:t>° 2024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Prév</a:t>
                      </a:r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345013749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4 888 €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6 000 € 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3842687512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BF1330A2-6FB7-4B7D-B7A1-1AD36B75BFC8}"/>
              </a:ext>
            </a:extLst>
          </p:cNvPr>
          <p:cNvSpPr txBox="1"/>
          <p:nvPr/>
        </p:nvSpPr>
        <p:spPr>
          <a:xfrm>
            <a:off x="179512" y="4555981"/>
            <a:ext cx="4752528" cy="920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Conditions de participation: 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Résider la commune  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Être âgé  de  70 ans  et  + </a:t>
            </a:r>
          </a:p>
        </p:txBody>
      </p:sp>
      <p:pic>
        <p:nvPicPr>
          <p:cNvPr id="6" name="Image 5" descr="Une image contenant intérieur, habits, meubles, mur&#10;&#10;Le contenu généré par l’IA peut être incorrect.">
            <a:extLst>
              <a:ext uri="{FF2B5EF4-FFF2-40B4-BE49-F238E27FC236}">
                <a16:creationId xmlns:a16="http://schemas.microsoft.com/office/drawing/2014/main" id="{2A108B72-1D1C-B698-CA95-3C9C6A4F3B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56" y="3140968"/>
            <a:ext cx="4406278" cy="330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43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GOÛTER DE NOEL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457199" y="1600201"/>
            <a:ext cx="3178697" cy="370100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L’orchestre « Gil de SAM» a su offrir un vrai moment de détente aux 101 participants. </a:t>
            </a:r>
          </a:p>
          <a:p>
            <a:pPr marL="0" indent="0">
              <a:buNone/>
            </a:pPr>
            <a:r>
              <a:rPr lang="fr-FR" dirty="0"/>
              <a:t>Les  dépenses, pour  un montant  de 745 €  ont  été  réglées  en 2024</a:t>
            </a:r>
          </a:p>
          <a:p>
            <a:pPr marL="0" indent="0">
              <a:buNone/>
            </a:pPr>
            <a:r>
              <a:rPr lang="fr-FR" sz="1800" dirty="0"/>
              <a:t>* 420 € ont été réglées en  2025, animation musicale 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A3E8826-68F9-4813-B45E-4561E0201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894688"/>
              </p:ext>
            </p:extLst>
          </p:nvPr>
        </p:nvGraphicFramePr>
        <p:xfrm>
          <a:off x="3801383" y="2473874"/>
          <a:ext cx="4308542" cy="1045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02">
                  <a:extLst>
                    <a:ext uri="{9D8B030D-6E8A-4147-A177-3AD203B41FA5}">
                      <a16:colId xmlns:a16="http://schemas.microsoft.com/office/drawing/2014/main" val="1504311283"/>
                    </a:ext>
                  </a:extLst>
                </a:gridCol>
                <a:gridCol w="1086113">
                  <a:extLst>
                    <a:ext uri="{9D8B030D-6E8A-4147-A177-3AD203B41FA5}">
                      <a16:colId xmlns:a16="http://schemas.microsoft.com/office/drawing/2014/main" val="3052993184"/>
                    </a:ext>
                  </a:extLst>
                </a:gridCol>
                <a:gridCol w="1093000">
                  <a:extLst>
                    <a:ext uri="{9D8B030D-6E8A-4147-A177-3AD203B41FA5}">
                      <a16:colId xmlns:a16="http://schemas.microsoft.com/office/drawing/2014/main" val="2908569553"/>
                    </a:ext>
                  </a:extLst>
                </a:gridCol>
                <a:gridCol w="932827">
                  <a:extLst>
                    <a:ext uri="{9D8B030D-6E8A-4147-A177-3AD203B41FA5}">
                      <a16:colId xmlns:a16="http://schemas.microsoft.com/office/drawing/2014/main" val="1214093195"/>
                    </a:ext>
                  </a:extLst>
                </a:gridCol>
              </a:tblGrid>
              <a:tr h="4340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 err="1">
                          <a:effectLst/>
                        </a:rPr>
                        <a:t>Réalisat</a:t>
                      </a:r>
                      <a:r>
                        <a:rPr lang="fr-FR" sz="1500" u="none" strike="noStrike" dirty="0">
                          <a:effectLst/>
                        </a:rPr>
                        <a:t>° 2023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Prévu 2024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</a:t>
                      </a:r>
                    </a:p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2024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Prév</a:t>
                      </a:r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281295132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1 000 € 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1077886563"/>
                  </a:ext>
                </a:extLst>
              </a:tr>
            </a:tbl>
          </a:graphicData>
        </a:graphic>
      </p:graphicFrame>
      <p:pic>
        <p:nvPicPr>
          <p:cNvPr id="6" name="Image 5" descr="Une image contenant habits, personne, homme, intérieur&#10;&#10;Le contenu généré par l’IA peut être incorrect.">
            <a:extLst>
              <a:ext uri="{FF2B5EF4-FFF2-40B4-BE49-F238E27FC236}">
                <a16:creationId xmlns:a16="http://schemas.microsoft.com/office/drawing/2014/main" id="{53CE3476-9E43-34F7-143B-632536523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363" y="3717032"/>
            <a:ext cx="4866412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35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2A7FFB-F75A-6D7F-E5DE-2C4EF0268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7BCE171D-7A6D-B0BA-5ADE-D6F84B7BD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525" y="699876"/>
            <a:ext cx="6347714" cy="1320800"/>
          </a:xfrm>
        </p:spPr>
        <p:txBody>
          <a:bodyPr/>
          <a:lstStyle/>
          <a:p>
            <a:r>
              <a:rPr lang="fr-FR" dirty="0"/>
              <a:t>BOITES DE NOEL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50E99AE-ACE5-5E5C-CC3F-A10DB397D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08256" y="1515392"/>
            <a:ext cx="3395841" cy="4358634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7290275A-E0FB-D01B-9603-C76D9AA1D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9" name="Rectangle 15">
            <a:extLst>
              <a:ext uri="{FF2B5EF4-FFF2-40B4-BE49-F238E27FC236}">
                <a16:creationId xmlns:a16="http://schemas.microsoft.com/office/drawing/2014/main" id="{4E4C3DE5-3390-F359-74AE-50E8EF9AB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33" y="26340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1C1ED4E-3471-F895-9AC3-6BF8A14B322F}"/>
              </a:ext>
            </a:extLst>
          </p:cNvPr>
          <p:cNvSpPr txBox="1"/>
          <p:nvPr/>
        </p:nvSpPr>
        <p:spPr>
          <a:xfrm>
            <a:off x="1331640" y="4971251"/>
            <a:ext cx="620410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Des boîtes de Noël peuvent être préparées pour les plus démunis. Elles seront remises aux personnes malades, seules ou handicapées par les membres du CCAS et bénévoles de NOMEXY.</a:t>
            </a:r>
          </a:p>
          <a:p>
            <a:endParaRPr lang="fr-FR" sz="1400" dirty="0"/>
          </a:p>
          <a:p>
            <a:r>
              <a:rPr lang="fr-FR" sz="1400" dirty="0"/>
              <a:t>L’opération est organisée par le collectif Boîtes de Noël- Vosges, action citoyenne spontanée sur l’ensemble du département des Vosges et le </a:t>
            </a:r>
          </a:p>
          <a:p>
            <a:r>
              <a:rPr lang="fr-FR" sz="1400" dirty="0"/>
              <a:t>Samu Social d’EPINAL.</a:t>
            </a:r>
          </a:p>
        </p:txBody>
      </p:sp>
      <p:pic>
        <p:nvPicPr>
          <p:cNvPr id="14" name="Image 13" descr="Une image contenant texte, affiche, conception, illustration&#10;&#10;Le contenu généré par l’IA peut être incorrect.">
            <a:extLst>
              <a:ext uri="{FF2B5EF4-FFF2-40B4-BE49-F238E27FC236}">
                <a16:creationId xmlns:a16="http://schemas.microsoft.com/office/drawing/2014/main" id="{26EA2EA9-700E-F486-488F-A4E242D255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142" y="1467163"/>
            <a:ext cx="2487954" cy="279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2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Aide électricité - CHAUFFAGE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539552" y="1556792"/>
            <a:ext cx="3312368" cy="3124200"/>
          </a:xfrm>
        </p:spPr>
        <p:txBody>
          <a:bodyPr>
            <a:normAutofit/>
          </a:bodyPr>
          <a:lstStyle/>
          <a:p>
            <a:r>
              <a:rPr lang="fr-FR" dirty="0"/>
              <a:t> Aide accordée aux personnes rencontrant des difficultés financières  </a:t>
            </a:r>
          </a:p>
          <a:p>
            <a:r>
              <a:rPr lang="fr-FR" dirty="0"/>
              <a:t>Aucune aide demandée en 2024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5842734"/>
              </p:ext>
            </p:extLst>
          </p:nvPr>
        </p:nvGraphicFramePr>
        <p:xfrm>
          <a:off x="971600" y="1394299"/>
          <a:ext cx="5436096" cy="378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5382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Bons alimentaires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xfrm>
            <a:off x="611560" y="2204864"/>
            <a:ext cx="3024336" cy="3124200"/>
          </a:xfrm>
        </p:spPr>
        <p:txBody>
          <a:bodyPr>
            <a:normAutofit/>
          </a:bodyPr>
          <a:lstStyle/>
          <a:p>
            <a:r>
              <a:rPr lang="fr-FR" dirty="0"/>
              <a:t> Aide accordée aux personnes rencontrant des difficultés financières  </a:t>
            </a:r>
          </a:p>
          <a:p>
            <a:r>
              <a:rPr lang="fr-FR" dirty="0"/>
              <a:t>La valeur du bon est limitée à 50 €</a:t>
            </a:r>
          </a:p>
          <a:p>
            <a:r>
              <a:rPr lang="fr-FR" dirty="0"/>
              <a:t>3 bénéficiaires .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8944582"/>
              </p:ext>
            </p:extLst>
          </p:nvPr>
        </p:nvGraphicFramePr>
        <p:xfrm>
          <a:off x="3419872" y="2348880"/>
          <a:ext cx="489654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50426"/>
              </p:ext>
            </p:extLst>
          </p:nvPr>
        </p:nvGraphicFramePr>
        <p:xfrm>
          <a:off x="3275856" y="2169319"/>
          <a:ext cx="4572000" cy="251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C4BAD62D-C360-4827-826F-737BFFE28A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764628"/>
              </p:ext>
            </p:extLst>
          </p:nvPr>
        </p:nvGraphicFramePr>
        <p:xfrm>
          <a:off x="3428256" y="2321719"/>
          <a:ext cx="4572000" cy="251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id="{8ACC3258-7A7B-478E-8585-D574B6B076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059085"/>
              </p:ext>
            </p:extLst>
          </p:nvPr>
        </p:nvGraphicFramePr>
        <p:xfrm>
          <a:off x="3546641" y="2492896"/>
          <a:ext cx="4572000" cy="251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669B21E1-9850-43E3-83C7-23E6C784BE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153465"/>
              </p:ext>
            </p:extLst>
          </p:nvPr>
        </p:nvGraphicFramePr>
        <p:xfrm>
          <a:off x="3733056" y="4581127"/>
          <a:ext cx="4572000" cy="564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9472C47-BFB9-40BA-B33F-48016C0F6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275001"/>
              </p:ext>
            </p:extLst>
          </p:nvPr>
        </p:nvGraphicFramePr>
        <p:xfrm>
          <a:off x="3419872" y="2888940"/>
          <a:ext cx="4680521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911">
                  <a:extLst>
                    <a:ext uri="{9D8B030D-6E8A-4147-A177-3AD203B41FA5}">
                      <a16:colId xmlns:a16="http://schemas.microsoft.com/office/drawing/2014/main" val="3418352301"/>
                    </a:ext>
                  </a:extLst>
                </a:gridCol>
                <a:gridCol w="1179883">
                  <a:extLst>
                    <a:ext uri="{9D8B030D-6E8A-4147-A177-3AD203B41FA5}">
                      <a16:colId xmlns:a16="http://schemas.microsoft.com/office/drawing/2014/main" val="867605117"/>
                    </a:ext>
                  </a:extLst>
                </a:gridCol>
                <a:gridCol w="1187364">
                  <a:extLst>
                    <a:ext uri="{9D8B030D-6E8A-4147-A177-3AD203B41FA5}">
                      <a16:colId xmlns:a16="http://schemas.microsoft.com/office/drawing/2014/main" val="1814914029"/>
                    </a:ext>
                  </a:extLst>
                </a:gridCol>
                <a:gridCol w="1013363">
                  <a:extLst>
                    <a:ext uri="{9D8B030D-6E8A-4147-A177-3AD203B41FA5}">
                      <a16:colId xmlns:a16="http://schemas.microsoft.com/office/drawing/2014/main" val="234676485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</a:t>
                      </a:r>
                    </a:p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2022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</a:t>
                      </a:r>
                    </a:p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 2023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Réalisé</a:t>
                      </a:r>
                    </a:p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2024</a:t>
                      </a:r>
                      <a:endParaRPr lang="fr-FR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Prév</a:t>
                      </a:r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61989425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150 €</a:t>
                      </a:r>
                    </a:p>
                  </a:txBody>
                  <a:tcPr marL="12571" marR="12571" marT="125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300 € </a:t>
                      </a:r>
                    </a:p>
                  </a:txBody>
                  <a:tcPr marL="12571" marR="12571" marT="12571" marB="0" anchor="b"/>
                </a:tc>
                <a:extLst>
                  <a:ext uri="{0D108BD9-81ED-4DB2-BD59-A6C34878D82A}">
                    <a16:rowId xmlns:a16="http://schemas.microsoft.com/office/drawing/2014/main" val="1858171778"/>
                  </a:ext>
                </a:extLst>
              </a:tr>
            </a:tbl>
          </a:graphicData>
        </a:graphic>
      </p:graphicFrame>
      <p:pic>
        <p:nvPicPr>
          <p:cNvPr id="11" name="Image 10" descr="Une image contenant texte, graphisme, Graphique, Dessin d’enfant&#10;&#10;Le contenu généré par l’IA peut être incorrect.">
            <a:extLst>
              <a:ext uri="{FF2B5EF4-FFF2-40B4-BE49-F238E27FC236}">
                <a16:creationId xmlns:a16="http://schemas.microsoft.com/office/drawing/2014/main" id="{FE7919B0-734B-24ED-21CB-4FC78E489B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188" y="4612793"/>
            <a:ext cx="3096344" cy="202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0274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A22089599F344195B03FB3D0F10406" ma:contentTypeVersion="7" ma:contentTypeDescription="Crée un document." ma:contentTypeScope="" ma:versionID="70988f2ce85f0d08a1863b4d65ddee44">
  <xsd:schema xmlns:xsd="http://www.w3.org/2001/XMLSchema" xmlns:xs="http://www.w3.org/2001/XMLSchema" xmlns:p="http://schemas.microsoft.com/office/2006/metadata/properties" xmlns:ns3="899af1db-db3a-4f1f-b66d-ca7a3f8f5f2f" targetNamespace="http://schemas.microsoft.com/office/2006/metadata/properties" ma:root="true" ma:fieldsID="c3addc9c566048ccf6546b690d45a18d" ns3:_="">
    <xsd:import namespace="899af1db-db3a-4f1f-b66d-ca7a3f8f5f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af1db-db3a-4f1f-b66d-ca7a3f8f5f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FEB0FF-542A-4F35-B3F6-BE138E7A2C7F}">
  <ds:schemaRefs>
    <ds:schemaRef ds:uri="899af1db-db3a-4f1f-b66d-ca7a3f8f5f2f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C253AD7-1657-4DF0-8611-E1AECEAD1A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af1db-db3a-4f1f-b66d-ca7a3f8f5f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844165-B2B3-4A33-A79F-892C5C530C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6946</TotalTime>
  <Words>935</Words>
  <Application>Microsoft Office PowerPoint</Application>
  <PresentationFormat>Affichage à l'écran (4:3)</PresentationFormat>
  <Paragraphs>277</Paragraphs>
  <Slides>16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4" baseType="lpstr">
      <vt:lpstr>Aptos</vt:lpstr>
      <vt:lpstr>Aptos Narrow</vt:lpstr>
      <vt:lpstr>Arial</vt:lpstr>
      <vt:lpstr>Calibri</vt:lpstr>
      <vt:lpstr>Trebuchet MS</vt:lpstr>
      <vt:lpstr>Wingdings</vt:lpstr>
      <vt:lpstr>Wingdings 3</vt:lpstr>
      <vt:lpstr>Facette</vt:lpstr>
      <vt:lpstr>CCAS </vt:lpstr>
      <vt:lpstr>Actions réalisées en 2024</vt:lpstr>
      <vt:lpstr>Détail par action  </vt:lpstr>
      <vt:lpstr>Bons de NOEL</vt:lpstr>
      <vt:lpstr>Repas des anciens  </vt:lpstr>
      <vt:lpstr>GOÛTER DE NOEL</vt:lpstr>
      <vt:lpstr>BOITES DE NOEL</vt:lpstr>
      <vt:lpstr>Aide électricité - CHAUFFAGE</vt:lpstr>
      <vt:lpstr>Bons alimentaires </vt:lpstr>
      <vt:lpstr>Fonds social logement </vt:lpstr>
      <vt:lpstr>Participation Téléassistance  </vt:lpstr>
      <vt:lpstr>Bourse au permis de conduire </vt:lpstr>
      <vt:lpstr>Séjours vacances </vt:lpstr>
      <vt:lpstr>Budget par action </vt:lpstr>
      <vt:lpstr>Actions à venir en 2025</vt:lpstr>
      <vt:lpstr>Realisé 2024 CCAS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CCAS</dc:title>
  <dc:creator>Julien THIERY</dc:creator>
  <cp:lastModifiedBy>Maire - Nomexy</cp:lastModifiedBy>
  <cp:revision>139</cp:revision>
  <cp:lastPrinted>2025-03-31T07:55:52Z</cp:lastPrinted>
  <dcterms:created xsi:type="dcterms:W3CDTF">2015-03-18T09:53:37Z</dcterms:created>
  <dcterms:modified xsi:type="dcterms:W3CDTF">2025-03-31T09:59:32Z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0x010100AAA22089599F344195B03FB3D0F10406</vt:lpwstr>
  </property>
</Properties>
</file>