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3"/>
  </p:notesMasterIdLst>
  <p:handoutMasterIdLst>
    <p:handoutMasterId r:id="rId24"/>
  </p:handoutMasterIdLst>
  <p:sldIdLst>
    <p:sldId id="256" r:id="rId2"/>
    <p:sldId id="269" r:id="rId3"/>
    <p:sldId id="297" r:id="rId4"/>
    <p:sldId id="321" r:id="rId5"/>
    <p:sldId id="273" r:id="rId6"/>
    <p:sldId id="302" r:id="rId7"/>
    <p:sldId id="303" r:id="rId8"/>
    <p:sldId id="304" r:id="rId9"/>
    <p:sldId id="305" r:id="rId10"/>
    <p:sldId id="301" r:id="rId11"/>
    <p:sldId id="315" r:id="rId12"/>
    <p:sldId id="316" r:id="rId13"/>
    <p:sldId id="318" r:id="rId14"/>
    <p:sldId id="317" r:id="rId15"/>
    <p:sldId id="319" r:id="rId16"/>
    <p:sldId id="306" r:id="rId17"/>
    <p:sldId id="308" r:id="rId18"/>
    <p:sldId id="307" r:id="rId19"/>
    <p:sldId id="309" r:id="rId20"/>
    <p:sldId id="320" r:id="rId21"/>
    <p:sldId id="314" r:id="rId22"/>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86022" autoAdjust="0"/>
  </p:normalViewPr>
  <p:slideViewPr>
    <p:cSldViewPr>
      <p:cViewPr varScale="1">
        <p:scale>
          <a:sx n="111" d="100"/>
          <a:sy n="111" d="100"/>
        </p:scale>
        <p:origin x="876" y="78"/>
      </p:cViewPr>
      <p:guideLst>
        <p:guide orient="horz" pos="2160"/>
        <p:guide pos="2880"/>
      </p:guideLst>
    </p:cSldViewPr>
  </p:slideViewPr>
  <p:outlineViewPr>
    <p:cViewPr>
      <p:scale>
        <a:sx n="33" d="100"/>
        <a:sy n="33" d="100"/>
      </p:scale>
      <p:origin x="0" y="1397"/>
    </p:cViewPr>
  </p:outlineViewPr>
  <p:notesTextViewPr>
    <p:cViewPr>
      <p:scale>
        <a:sx n="1" d="1"/>
        <a:sy n="1" d="1"/>
      </p:scale>
      <p:origin x="0" y="0"/>
    </p:cViewPr>
  </p:notesTextViewPr>
  <p:sorterViewPr>
    <p:cViewPr>
      <p:scale>
        <a:sx n="100" d="100"/>
        <a:sy n="100" d="100"/>
      </p:scale>
      <p:origin x="0" y="9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RVNOMEXY2019\Public\FINANCES\BUDGET\Budget%202023\BP%202023%20G&#233;n&#233;ral%20prostectiv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RVNOMEXY2019\Public\FINANCES\BUDGET\Budget%202023\BP%202023%20G&#233;n&#233;ral%20prostective.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RVNOMEXY2019\Public\FINANCES\BUDGET\Budget%202023\Evolution%20Masse%20salariale%20v2302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RVNOMEXY2019\Public\FINANCES\BUDGET\Budget%202023\BP%202023%20G&#233;n&#233;ral%20prostectiv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RVNOMEXY2019\Public\FINANCES\BUDGET\Budget%202023\BP%202023%20G&#233;n&#233;ral%20prostectiv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RVNOMEXY2019\Public\FINANCES\BUDGET\Budget%202023\BP%202023%20G&#233;n&#233;ral%20prostectiv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t>Recettes</a:t>
            </a:r>
            <a:r>
              <a:rPr lang="en-US" dirty="0"/>
              <a:t> 2022</a:t>
            </a:r>
          </a:p>
        </c:rich>
      </c:tx>
      <c:layout>
        <c:manualLayout>
          <c:xMode val="edge"/>
          <c:yMode val="edge"/>
          <c:x val="0.480260651570724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Recettes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F89-4C65-B338-38AF803C633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F89-4C65-B338-38AF803C633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F89-4C65-B338-38AF803C633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F89-4C65-B338-38AF803C6332}"/>
              </c:ext>
            </c:extLst>
          </c:dPt>
          <c:dLbls>
            <c:dLbl>
              <c:idx val="0"/>
              <c:layout>
                <c:manualLayout>
                  <c:x val="-2.7147587554718074E-2"/>
                  <c:y val="-0.18483006797690088"/>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F89-4C65-B338-38AF803C6332}"/>
                </c:ext>
              </c:extLst>
            </c:dLbl>
            <c:dLbl>
              <c:idx val="1"/>
              <c:layout>
                <c:manualLayout>
                  <c:x val="0"/>
                  <c:y val="8.4059188046562809E-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F89-4C65-B338-38AF803C6332}"/>
                </c:ext>
              </c:extLst>
            </c:dLbl>
            <c:dLbl>
              <c:idx val="2"/>
              <c:layout>
                <c:manualLayout>
                  <c:x val="-3.663379502079131E-2"/>
                  <c:y val="5.7975649236871998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F89-4C65-B338-38AF803C6332}"/>
                </c:ext>
              </c:extLst>
            </c:dLbl>
            <c:dLbl>
              <c:idx val="3"/>
              <c:layout>
                <c:manualLayout>
                  <c:x val="-5.0223601982207544E-2"/>
                  <c:y val="-4.63626409552959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BF89-4C65-B338-38AF803C633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4"/>
                <c:pt idx="0">
                  <c:v>Ressources fiscales</c:v>
                </c:pt>
                <c:pt idx="1">
                  <c:v>Dotations</c:v>
                </c:pt>
                <c:pt idx="2">
                  <c:v>Produits des services</c:v>
                </c:pt>
                <c:pt idx="3">
                  <c:v>Autre</c:v>
                </c:pt>
              </c:strCache>
            </c:strRef>
          </c:cat>
          <c:val>
            <c:numRef>
              <c:f>Feuil1!$B$2:$B$5</c:f>
              <c:numCache>
                <c:formatCode>#,##0</c:formatCode>
                <c:ptCount val="4"/>
                <c:pt idx="0">
                  <c:v>556246.69999999995</c:v>
                </c:pt>
                <c:pt idx="1">
                  <c:v>712000</c:v>
                </c:pt>
                <c:pt idx="2">
                  <c:v>164597</c:v>
                </c:pt>
                <c:pt idx="3">
                  <c:v>70000</c:v>
                </c:pt>
              </c:numCache>
            </c:numRef>
          </c:val>
          <c:extLst>
            <c:ext xmlns:c16="http://schemas.microsoft.com/office/drawing/2014/chart" uri="{C3380CC4-5D6E-409C-BE32-E72D297353CC}">
              <c16:uniqueId val="{00000000-BF89-4C65-B338-38AF803C6332}"/>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fr-FR"/>
              <a:t>INVESTISSEMENT</a:t>
            </a:r>
            <a:r>
              <a:rPr lang="fr-FR" baseline="0"/>
              <a:t> RECETTES</a:t>
            </a:r>
            <a:endParaRPr lang="fr-F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INVESTISSEMENT DEPENSES</a:t>
            </a:r>
          </a:p>
        </c:rich>
      </c:tx>
      <c:layout>
        <c:manualLayout>
          <c:xMode val="edge"/>
          <c:yMode val="edge"/>
          <c:x val="3.0003362317095674E-4"/>
          <c:y val="5.6258790436005627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377569302231506E-2"/>
          <c:y val="0.10427566807313643"/>
          <c:w val="0.965244861395537"/>
          <c:h val="0.85071729957805908"/>
        </c:manualLayout>
      </c:layout>
      <c:pie3DChart>
        <c:varyColors val="1"/>
        <c:ser>
          <c:idx val="0"/>
          <c:order val="0"/>
          <c:explosion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672-4BBD-A30C-4EFBA5C1FF3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672-4BBD-A30C-4EFBA5C1FF3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4672-4BBD-A30C-4EFBA5C1FF3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4672-4BBD-A30C-4EFBA5C1FF3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4672-4BBD-A30C-4EFBA5C1FF3A}"/>
              </c:ext>
            </c:extLst>
          </c:dPt>
          <c:dLbls>
            <c:dLbl>
              <c:idx val="0"/>
              <c:layout>
                <c:manualLayout>
                  <c:x val="7.8988951373780147E-3"/>
                  <c:y val="-7.03234880450070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72-4BBD-A30C-4EFBA5C1FF3A}"/>
                </c:ext>
              </c:extLst>
            </c:dLbl>
            <c:dLbl>
              <c:idx val="1"/>
              <c:layout>
                <c:manualLayout>
                  <c:x val="7.1486866874011625E-3"/>
                  <c:y val="4.500703234880444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72-4BBD-A30C-4EFBA5C1FF3A}"/>
                </c:ext>
              </c:extLst>
            </c:dLbl>
            <c:dLbl>
              <c:idx val="2"/>
              <c:layout>
                <c:manualLayout>
                  <c:x val="0.12566831766279543"/>
                  <c:y val="-0.383284111791488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72-4BBD-A30C-4EFBA5C1FF3A}"/>
                </c:ext>
              </c:extLst>
            </c:dLbl>
            <c:numFmt formatCode="#,##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'graphiques BP 2023'!$C$66:$C$71</c:f>
              <c:strCache>
                <c:ptCount val="3"/>
                <c:pt idx="0">
                  <c:v>Subventions d'équipement versées</c:v>
                </c:pt>
                <c:pt idx="1">
                  <c:v>Immobilisations corporelles</c:v>
                </c:pt>
                <c:pt idx="2">
                  <c:v>Immobilisations en cours</c:v>
                </c:pt>
              </c:strCache>
              <c:extLst/>
            </c:strRef>
          </c:cat>
          <c:val>
            <c:numRef>
              <c:f>'graphiques BP 2023'!$D$66:$D$71</c:f>
              <c:numCache>
                <c:formatCode>#,##0.00</c:formatCode>
                <c:ptCount val="3"/>
                <c:pt idx="0">
                  <c:v>632323.17000000004</c:v>
                </c:pt>
                <c:pt idx="1">
                  <c:v>79047.600000000006</c:v>
                </c:pt>
                <c:pt idx="2">
                  <c:v>2870198.16</c:v>
                </c:pt>
              </c:numCache>
              <c:extLst/>
            </c:numRef>
          </c:val>
          <c:extLst>
            <c:ext xmlns:c16="http://schemas.microsoft.com/office/drawing/2014/chart" uri="{C3380CC4-5D6E-409C-BE32-E72D297353CC}">
              <c16:uniqueId val="{00000010-4672-4BBD-A30C-4EFBA5C1FF3A}"/>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fr-FR" dirty="0" err="1"/>
              <a:t>ProduitS</a:t>
            </a:r>
            <a:r>
              <a:rPr lang="fr-FR" dirty="0"/>
              <a:t> </a:t>
            </a:r>
            <a:r>
              <a:rPr lang="fr-FR" dirty="0" err="1"/>
              <a:t>fiscalite</a:t>
            </a:r>
            <a:r>
              <a:rPr lang="fr-FR" dirty="0"/>
              <a:t> et dotations</a:t>
            </a:r>
          </a:p>
          <a:p>
            <a:pPr>
              <a:defRPr/>
            </a:pPr>
            <a:r>
              <a:rPr lang="fr-FR" dirty="0"/>
              <a:t>-&gt; En diminution progressive</a:t>
            </a:r>
          </a:p>
        </c:rich>
      </c:tx>
      <c:layout>
        <c:manualLayout>
          <c:xMode val="edge"/>
          <c:yMode val="edge"/>
          <c:x val="4.3542112849412472E-2"/>
          <c:y val="1.2808274750604233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Feuil1!$B$1</c:f>
              <c:strCache>
                <c:ptCount val="1"/>
                <c:pt idx="0">
                  <c:v>Ressources fiscales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Feuil1!$A$2:$A$6</c:f>
              <c:numCache>
                <c:formatCode>General</c:formatCode>
                <c:ptCount val="5"/>
                <c:pt idx="0">
                  <c:v>2018</c:v>
                </c:pt>
                <c:pt idx="1">
                  <c:v>2019</c:v>
                </c:pt>
                <c:pt idx="2">
                  <c:v>2020</c:v>
                </c:pt>
                <c:pt idx="3">
                  <c:v>2021</c:v>
                </c:pt>
                <c:pt idx="4">
                  <c:v>2022</c:v>
                </c:pt>
              </c:numCache>
            </c:numRef>
          </c:cat>
          <c:val>
            <c:numRef>
              <c:f>Feuil1!$B$2:$B$6</c:f>
              <c:numCache>
                <c:formatCode>General</c:formatCode>
                <c:ptCount val="5"/>
                <c:pt idx="0">
                  <c:v>749</c:v>
                </c:pt>
                <c:pt idx="1">
                  <c:v>717</c:v>
                </c:pt>
                <c:pt idx="2">
                  <c:v>676</c:v>
                </c:pt>
                <c:pt idx="3">
                  <c:v>575</c:v>
                </c:pt>
                <c:pt idx="4">
                  <c:v>556</c:v>
                </c:pt>
              </c:numCache>
            </c:numRef>
          </c:val>
          <c:extLst>
            <c:ext xmlns:c16="http://schemas.microsoft.com/office/drawing/2014/chart" uri="{C3380CC4-5D6E-409C-BE32-E72D297353CC}">
              <c16:uniqueId val="{00000000-F1EA-4585-A9D0-37671E4B2A00}"/>
            </c:ext>
          </c:extLst>
        </c:ser>
        <c:ser>
          <c:idx val="1"/>
          <c:order val="1"/>
          <c:tx>
            <c:strRef>
              <c:f>Feuil1!$C$1</c:f>
              <c:strCache>
                <c:ptCount val="1"/>
                <c:pt idx="0">
                  <c:v>Dotations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64"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Feuil1!$A$2:$A$6</c:f>
              <c:numCache>
                <c:formatCode>General</c:formatCode>
                <c:ptCount val="5"/>
                <c:pt idx="0">
                  <c:v>2018</c:v>
                </c:pt>
                <c:pt idx="1">
                  <c:v>2019</c:v>
                </c:pt>
                <c:pt idx="2">
                  <c:v>2020</c:v>
                </c:pt>
                <c:pt idx="3">
                  <c:v>2021</c:v>
                </c:pt>
                <c:pt idx="4">
                  <c:v>2022</c:v>
                </c:pt>
              </c:numCache>
            </c:numRef>
          </c:cat>
          <c:val>
            <c:numRef>
              <c:f>Feuil1!$C$2:$C$6</c:f>
              <c:numCache>
                <c:formatCode>General</c:formatCode>
                <c:ptCount val="5"/>
                <c:pt idx="0">
                  <c:v>576</c:v>
                </c:pt>
                <c:pt idx="1">
                  <c:v>568</c:v>
                </c:pt>
                <c:pt idx="2">
                  <c:v>574</c:v>
                </c:pt>
                <c:pt idx="3">
                  <c:v>706</c:v>
                </c:pt>
                <c:pt idx="4">
                  <c:v>712</c:v>
                </c:pt>
              </c:numCache>
            </c:numRef>
          </c:val>
          <c:extLst>
            <c:ext xmlns:c16="http://schemas.microsoft.com/office/drawing/2014/chart" uri="{C3380CC4-5D6E-409C-BE32-E72D297353CC}">
              <c16:uniqueId val="{00000001-F1EA-4585-A9D0-37671E4B2A00}"/>
            </c:ext>
          </c:extLst>
        </c:ser>
        <c:dLbls>
          <c:showLegendKey val="0"/>
          <c:showVal val="1"/>
          <c:showCatName val="0"/>
          <c:showSerName val="0"/>
          <c:showPercent val="0"/>
          <c:showBubbleSize val="0"/>
        </c:dLbls>
        <c:gapWidth val="79"/>
        <c:shape val="box"/>
        <c:axId val="1157320800"/>
        <c:axId val="1003887536"/>
        <c:axId val="0"/>
      </c:bar3DChart>
      <c:catAx>
        <c:axId val="1157320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1003887536"/>
        <c:crosses val="autoZero"/>
        <c:auto val="1"/>
        <c:lblAlgn val="ctr"/>
        <c:lblOffset val="100"/>
        <c:noMultiLvlLbl val="0"/>
      </c:catAx>
      <c:valAx>
        <c:axId val="1003887536"/>
        <c:scaling>
          <c:orientation val="minMax"/>
        </c:scaling>
        <c:delete val="1"/>
        <c:axPos val="l"/>
        <c:numFmt formatCode="General" sourceLinked="0"/>
        <c:majorTickMark val="none"/>
        <c:minorTickMark val="none"/>
        <c:tickLblPos val="nextTo"/>
        <c:crossAx val="115732080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984-458D-A64E-778BA7D068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984-458D-A64E-778BA7D068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984-458D-A64E-778BA7D068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984-458D-A64E-778BA7D068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984-458D-A64E-778BA7D06864}"/>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C984-458D-A64E-778BA7D06864}"/>
              </c:ext>
            </c:extLst>
          </c:dPt>
          <c:dPt>
            <c:idx val="6"/>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984-458D-A64E-778BA7D06864}"/>
              </c:ext>
            </c:extLst>
          </c:dPt>
          <c:dPt>
            <c:idx val="7"/>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C984-458D-A64E-778BA7D06864}"/>
              </c:ext>
            </c:extLst>
          </c:dPt>
          <c:dLbls>
            <c:dLbl>
              <c:idx val="0"/>
              <c:layout>
                <c:manualLayout>
                  <c:x val="7.2980396814146933E-2"/>
                  <c:y val="0.1521802726766373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984-458D-A64E-778BA7D06864}"/>
                </c:ext>
              </c:extLst>
            </c:dLbl>
            <c:dLbl>
              <c:idx val="1"/>
              <c:layout>
                <c:manualLayout>
                  <c:x val="-0.14190632713861936"/>
                  <c:y val="-3.138611605021881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C984-458D-A64E-778BA7D06864}"/>
                </c:ext>
              </c:extLst>
            </c:dLbl>
            <c:dLbl>
              <c:idx val="2"/>
              <c:layout>
                <c:manualLayout>
                  <c:x val="9.3207808545256281E-3"/>
                  <c:y val="0.1090811155013844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1189647510429876"/>
                      <c:h val="0.12127078464094559"/>
                    </c:manualLayout>
                  </c15:layout>
                </c:ext>
                <c:ext xmlns:c16="http://schemas.microsoft.com/office/drawing/2014/chart" uri="{C3380CC4-5D6E-409C-BE32-E72D297353CC}">
                  <c16:uniqueId val="{00000003-C984-458D-A64E-778BA7D06864}"/>
                </c:ext>
              </c:extLst>
            </c:dLbl>
            <c:dLbl>
              <c:idx val="3"/>
              <c:layout>
                <c:manualLayout>
                  <c:x val="-7.7034863303821921E-2"/>
                  <c:y val="6.594912012966529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387758320595286"/>
                      <c:h val="8.3183075529997888E-2"/>
                    </c:manualLayout>
                  </c15:layout>
                </c:ext>
                <c:ext xmlns:c16="http://schemas.microsoft.com/office/drawing/2014/chart" uri="{C3380CC4-5D6E-409C-BE32-E72D297353CC}">
                  <c16:uniqueId val="{00000004-C984-458D-A64E-778BA7D06864}"/>
                </c:ext>
              </c:extLst>
            </c:dLbl>
            <c:dLbl>
              <c:idx val="4"/>
              <c:layout>
                <c:manualLayout>
                  <c:x val="-0.24529522262532771"/>
                  <c:y val="-9.022825513765809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984-458D-A64E-778BA7D06864}"/>
                </c:ext>
              </c:extLst>
            </c:dLbl>
            <c:dLbl>
              <c:idx val="5"/>
              <c:layout>
                <c:manualLayout>
                  <c:x val="-0.12771569442475741"/>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C984-458D-A64E-778BA7D06864}"/>
                </c:ext>
              </c:extLst>
            </c:dLbl>
            <c:dLbl>
              <c:idx val="6"/>
              <c:layout>
                <c:manualLayout>
                  <c:x val="0.33652071864301153"/>
                  <c:y val="2.5136262046911342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lumMod val="80000"/>
                          <a:lumOff val="20000"/>
                        </a:schemeClr>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695075387536761"/>
                      <c:h val="9.4220517450904193E-2"/>
                    </c:manualLayout>
                  </c15:layout>
                </c:ext>
                <c:ext xmlns:c16="http://schemas.microsoft.com/office/drawing/2014/chart" uri="{C3380CC4-5D6E-409C-BE32-E72D297353CC}">
                  <c16:uniqueId val="{00000007-C984-458D-A64E-778BA7D06864}"/>
                </c:ext>
              </c:extLst>
            </c:dLbl>
            <c:dLbl>
              <c:idx val="7"/>
              <c:layout>
                <c:manualLayout>
                  <c:x val="0.38314708327427222"/>
                  <c:y val="0.1189675776063237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80000"/>
                          <a:lumOff val="20000"/>
                        </a:schemeClr>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0072657954990952"/>
                      <c:h val="8.3183075529997888E-2"/>
                    </c:manualLayout>
                  </c15:layout>
                </c:ext>
                <c:ext xmlns:c16="http://schemas.microsoft.com/office/drawing/2014/chart" uri="{C3380CC4-5D6E-409C-BE32-E72D297353CC}">
                  <c16:uniqueId val="{00000008-C984-458D-A64E-778BA7D06864}"/>
                </c:ext>
              </c:extLst>
            </c:dLbl>
            <c:spPr>
              <a:effectLst/>
            </c:sp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Charges à caractère général </c:v>
                </c:pt>
                <c:pt idx="1">
                  <c:v>Personnel</c:v>
                </c:pt>
                <c:pt idx="2">
                  <c:v>atténuations de produits</c:v>
                </c:pt>
                <c:pt idx="3">
                  <c:v>amortissements</c:v>
                </c:pt>
                <c:pt idx="4">
                  <c:v>Autres charges</c:v>
                </c:pt>
                <c:pt idx="5">
                  <c:v>charges financières</c:v>
                </c:pt>
                <c:pt idx="6">
                  <c:v>charges exceptionnelles </c:v>
                </c:pt>
                <c:pt idx="7">
                  <c:v>provisions </c:v>
                </c:pt>
              </c:strCache>
            </c:strRef>
          </c:cat>
          <c:val>
            <c:numRef>
              <c:f>Feuil1!$B$2:$B$9</c:f>
              <c:numCache>
                <c:formatCode>General</c:formatCode>
                <c:ptCount val="8"/>
                <c:pt idx="0">
                  <c:v>449808</c:v>
                </c:pt>
                <c:pt idx="1">
                  <c:v>755497</c:v>
                </c:pt>
                <c:pt idx="2">
                  <c:v>94539</c:v>
                </c:pt>
                <c:pt idx="3">
                  <c:v>30773</c:v>
                </c:pt>
                <c:pt idx="4">
                  <c:v>109319</c:v>
                </c:pt>
                <c:pt idx="5">
                  <c:v>12148</c:v>
                </c:pt>
                <c:pt idx="6">
                  <c:v>3099</c:v>
                </c:pt>
                <c:pt idx="7">
                  <c:v>1228</c:v>
                </c:pt>
              </c:numCache>
            </c:numRef>
          </c:val>
          <c:extLst>
            <c:ext xmlns:c16="http://schemas.microsoft.com/office/drawing/2014/chart" uri="{C3380CC4-5D6E-409C-BE32-E72D297353CC}">
              <c16:uniqueId val="{00000000-C984-458D-A64E-778BA7D06864}"/>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Evolution Masse </a:t>
            </a:r>
            <a:r>
              <a:rPr lang="en-US" dirty="0" err="1"/>
              <a:t>salariale</a:t>
            </a:r>
            <a:r>
              <a:rPr lang="en-US" dirty="0"/>
              <a:t> </a:t>
            </a:r>
            <a:r>
              <a:rPr lang="en-US" dirty="0" err="1"/>
              <a:t>en</a:t>
            </a:r>
            <a:r>
              <a:rPr lang="en-US" dirty="0"/>
              <a:t> K€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1352849972324745E-2"/>
          <c:y val="9.4094976480667711E-2"/>
          <c:w val="0.92340273080638957"/>
          <c:h val="0.80486157814220571"/>
        </c:manualLayout>
      </c:layout>
      <c:barChart>
        <c:barDir val="col"/>
        <c:grouping val="clustered"/>
        <c:varyColors val="0"/>
        <c:ser>
          <c:idx val="0"/>
          <c:order val="0"/>
          <c:tx>
            <c:v>charges brutes</c:v>
          </c:tx>
          <c:spPr>
            <a:solidFill>
              <a:schemeClr val="accent1">
                <a:alpha val="85000"/>
              </a:schemeClr>
            </a:solidFill>
            <a:ln w="9525" cap="flat" cmpd="sng" algn="ctr">
              <a:solidFill>
                <a:schemeClr val="lt1">
                  <a:alpha val="50000"/>
                </a:schemeClr>
              </a:solidFill>
              <a:round/>
            </a:ln>
            <a:effectLst/>
          </c:spPr>
          <c:invertIfNegative val="0"/>
          <c:dLbls>
            <c:numFmt formatCode="#,##0.00" sourceLinked="0"/>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linear"/>
            <c:dispRSqr val="0"/>
            <c:dispEq val="0"/>
          </c:trendline>
          <c:cat>
            <c:numRef>
              <c:f>'[1]2011-2023 (2)'!$N$2:$R$2</c:f>
              <c:numCache>
                <c:formatCode>General</c:formatCode>
                <c:ptCount val="5"/>
                <c:pt idx="0">
                  <c:v>2018</c:v>
                </c:pt>
                <c:pt idx="1">
                  <c:v>2019</c:v>
                </c:pt>
                <c:pt idx="2">
                  <c:v>2020</c:v>
                </c:pt>
                <c:pt idx="3">
                  <c:v>2021</c:v>
                </c:pt>
                <c:pt idx="4">
                  <c:v>2022</c:v>
                </c:pt>
              </c:numCache>
            </c:numRef>
          </c:cat>
          <c:val>
            <c:numRef>
              <c:f>'[1]2011-2023 (2)'!$N$24:$R$24</c:f>
              <c:numCache>
                <c:formatCode>General</c:formatCode>
                <c:ptCount val="5"/>
                <c:pt idx="0">
                  <c:v>775.73461999999995</c:v>
                </c:pt>
                <c:pt idx="1">
                  <c:v>784.7906999999999</c:v>
                </c:pt>
                <c:pt idx="2">
                  <c:v>798.29952999999989</c:v>
                </c:pt>
                <c:pt idx="3">
                  <c:v>783.12912999999992</c:v>
                </c:pt>
                <c:pt idx="4">
                  <c:v>755.3596500000001</c:v>
                </c:pt>
              </c:numCache>
            </c:numRef>
          </c:val>
          <c:extLst>
            <c:ext xmlns:c16="http://schemas.microsoft.com/office/drawing/2014/chart" uri="{C3380CC4-5D6E-409C-BE32-E72D297353CC}">
              <c16:uniqueId val="{00000001-B1F8-4065-B023-242CA1F27F22}"/>
            </c:ext>
          </c:extLst>
        </c:ser>
        <c:ser>
          <c:idx val="1"/>
          <c:order val="1"/>
          <c:tx>
            <c:v>charges nettes</c:v>
          </c:tx>
          <c:spPr>
            <a:solidFill>
              <a:schemeClr val="accent2">
                <a:alpha val="85000"/>
              </a:schemeClr>
            </a:solidFill>
            <a:ln w="9525" cap="flat" cmpd="sng" algn="ctr">
              <a:solidFill>
                <a:schemeClr val="lt1">
                  <a:alpha val="50000"/>
                </a:schemeClr>
              </a:solidFill>
              <a:round/>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2"/>
                </a:solidFill>
              </a:ln>
              <a:effectLst/>
            </c:spPr>
            <c:trendlineType val="linear"/>
            <c:dispRSqr val="0"/>
            <c:dispEq val="0"/>
          </c:trendline>
          <c:cat>
            <c:numRef>
              <c:f>'[1]2011-2023 (2)'!$N$2:$R$2</c:f>
              <c:numCache>
                <c:formatCode>General</c:formatCode>
                <c:ptCount val="5"/>
                <c:pt idx="0">
                  <c:v>2018</c:v>
                </c:pt>
                <c:pt idx="1">
                  <c:v>2019</c:v>
                </c:pt>
                <c:pt idx="2">
                  <c:v>2020</c:v>
                </c:pt>
                <c:pt idx="3">
                  <c:v>2021</c:v>
                </c:pt>
                <c:pt idx="4">
                  <c:v>2022</c:v>
                </c:pt>
              </c:numCache>
            </c:numRef>
          </c:cat>
          <c:val>
            <c:numRef>
              <c:f>'[1]2011-2023 (2)'!$N$42:$R$42</c:f>
              <c:numCache>
                <c:formatCode>General</c:formatCode>
                <c:ptCount val="5"/>
                <c:pt idx="0">
                  <c:v>672.48563999999999</c:v>
                </c:pt>
                <c:pt idx="1">
                  <c:v>705.1598899999999</c:v>
                </c:pt>
                <c:pt idx="2">
                  <c:v>679.86972999999989</c:v>
                </c:pt>
                <c:pt idx="3">
                  <c:v>704.1397199999999</c:v>
                </c:pt>
                <c:pt idx="4">
                  <c:v>701.27659000000006</c:v>
                </c:pt>
              </c:numCache>
            </c:numRef>
          </c:val>
          <c:extLst>
            <c:ext xmlns:c16="http://schemas.microsoft.com/office/drawing/2014/chart" uri="{C3380CC4-5D6E-409C-BE32-E72D297353CC}">
              <c16:uniqueId val="{00000003-B1F8-4065-B023-242CA1F27F22}"/>
            </c:ext>
          </c:extLst>
        </c:ser>
        <c:dLbls>
          <c:dLblPos val="ctr"/>
          <c:showLegendKey val="0"/>
          <c:showVal val="1"/>
          <c:showCatName val="0"/>
          <c:showSerName val="0"/>
          <c:showPercent val="0"/>
          <c:showBubbleSize val="0"/>
        </c:dLbls>
        <c:gapWidth val="150"/>
        <c:axId val="1513271775"/>
        <c:axId val="1513259295"/>
      </c:barChart>
      <c:catAx>
        <c:axId val="15132717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513259295"/>
        <c:crosses val="autoZero"/>
        <c:auto val="1"/>
        <c:lblAlgn val="ctr"/>
        <c:lblOffset val="100"/>
        <c:noMultiLvlLbl val="0"/>
      </c:catAx>
      <c:valAx>
        <c:axId val="151325929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1327177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CAF Brute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4.4148426535679589E-2"/>
                  <c:y val="-0.1383175735585867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79-4DDE-8248-9D13C6F813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2018</c:v>
                </c:pt>
                <c:pt idx="1">
                  <c:v>2019</c:v>
                </c:pt>
                <c:pt idx="2">
                  <c:v>2020</c:v>
                </c:pt>
                <c:pt idx="3">
                  <c:v>2021</c:v>
                </c:pt>
                <c:pt idx="4">
                  <c:v>2022</c:v>
                </c:pt>
              </c:numCache>
            </c:numRef>
          </c:cat>
          <c:val>
            <c:numRef>
              <c:f>Feuil1!$B$2:$B$6</c:f>
              <c:numCache>
                <c:formatCode>General</c:formatCode>
                <c:ptCount val="5"/>
                <c:pt idx="0">
                  <c:v>377</c:v>
                </c:pt>
                <c:pt idx="1">
                  <c:v>512</c:v>
                </c:pt>
                <c:pt idx="2">
                  <c:v>157</c:v>
                </c:pt>
                <c:pt idx="3">
                  <c:v>247</c:v>
                </c:pt>
                <c:pt idx="4">
                  <c:v>310</c:v>
                </c:pt>
              </c:numCache>
            </c:numRef>
          </c:val>
          <c:smooth val="0"/>
          <c:extLst>
            <c:ext xmlns:c16="http://schemas.microsoft.com/office/drawing/2014/chart" uri="{C3380CC4-5D6E-409C-BE32-E72D297353CC}">
              <c16:uniqueId val="{00000000-B779-4DDE-8248-9D13C6F81313}"/>
            </c:ext>
          </c:extLst>
        </c:ser>
        <c:ser>
          <c:idx val="1"/>
          <c:order val="1"/>
          <c:tx>
            <c:strRef>
              <c:f>Feuil1!$C$1</c:f>
              <c:strCache>
                <c:ptCount val="1"/>
                <c:pt idx="0">
                  <c:v>Caf Nette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1.1746666846593977E-2"/>
                  <c:y val="-0.223545346739744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79-4DDE-8248-9D13C6F813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2018</c:v>
                </c:pt>
                <c:pt idx="1">
                  <c:v>2019</c:v>
                </c:pt>
                <c:pt idx="2">
                  <c:v>2020</c:v>
                </c:pt>
                <c:pt idx="3">
                  <c:v>2021</c:v>
                </c:pt>
                <c:pt idx="4">
                  <c:v>2022</c:v>
                </c:pt>
              </c:numCache>
            </c:numRef>
          </c:cat>
          <c:val>
            <c:numRef>
              <c:f>Feuil1!$C$2:$C$6</c:f>
              <c:numCache>
                <c:formatCode>General</c:formatCode>
                <c:ptCount val="5"/>
                <c:pt idx="0">
                  <c:v>310</c:v>
                </c:pt>
                <c:pt idx="1">
                  <c:v>446</c:v>
                </c:pt>
                <c:pt idx="2">
                  <c:v>90</c:v>
                </c:pt>
                <c:pt idx="3">
                  <c:v>181</c:v>
                </c:pt>
                <c:pt idx="4">
                  <c:v>236</c:v>
                </c:pt>
              </c:numCache>
            </c:numRef>
          </c:val>
          <c:smooth val="0"/>
          <c:extLst>
            <c:ext xmlns:c16="http://schemas.microsoft.com/office/drawing/2014/chart" uri="{C3380CC4-5D6E-409C-BE32-E72D297353CC}">
              <c16:uniqueId val="{00000001-B779-4DDE-8248-9D13C6F81313}"/>
            </c:ext>
          </c:extLst>
        </c:ser>
        <c:dLbls>
          <c:dLblPos val="t"/>
          <c:showLegendKey val="0"/>
          <c:showVal val="1"/>
          <c:showCatName val="0"/>
          <c:showSerName val="0"/>
          <c:showPercent val="0"/>
          <c:showBubbleSize val="0"/>
        </c:dLbls>
        <c:marker val="1"/>
        <c:smooth val="0"/>
        <c:axId val="1216982080"/>
        <c:axId val="1003891856"/>
      </c:lineChart>
      <c:catAx>
        <c:axId val="12169820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En K€</a:t>
                </a:r>
                <a:r>
                  <a:rPr lang="fr-FR" baseline="0" dirty="0"/>
                  <a:t> </a:t>
                </a:r>
                <a:endParaRPr lang="fr-FR"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03891856"/>
        <c:crosses val="autoZero"/>
        <c:auto val="1"/>
        <c:lblAlgn val="ctr"/>
        <c:lblOffset val="100"/>
        <c:noMultiLvlLbl val="0"/>
      </c:catAx>
      <c:valAx>
        <c:axId val="100389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16982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fr-FR" dirty="0"/>
              <a:t>Etat de l’endettement (en années) </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Feuil1!$B$1</c:f>
              <c:strCache>
                <c:ptCount val="1"/>
                <c:pt idx="0">
                  <c:v>Ratio endettement</c:v>
                </c:pt>
              </c:strCache>
            </c:strRef>
          </c:tx>
          <c:spPr>
            <a:ln w="38100" cap="rnd">
              <a:solidFill>
                <a:schemeClr val="accent1"/>
              </a:solidFill>
              <a:round/>
            </a:ln>
            <a:effectLst/>
          </c:spPr>
          <c:marker>
            <c:symbol val="none"/>
          </c:marker>
          <c:dLbls>
            <c:dLbl>
              <c:idx val="0"/>
              <c:layout>
                <c:manualLayout>
                  <c:x val="-4.7208422334160907E-2"/>
                  <c:y val="2.5110128066452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DD-44E5-9DC5-EF92CF95F455}"/>
                </c:ext>
              </c:extLst>
            </c:dLbl>
            <c:dLbl>
              <c:idx val="1"/>
              <c:layout>
                <c:manualLayout>
                  <c:x val="-1.7127388588777614E-2"/>
                  <c:y val="1.5279108076195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DD-44E5-9DC5-EF92CF95F4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Feuil1!$A$2:$A$6</c:f>
              <c:numCache>
                <c:formatCode>General</c:formatCode>
                <c:ptCount val="5"/>
                <c:pt idx="0">
                  <c:v>2018</c:v>
                </c:pt>
                <c:pt idx="1">
                  <c:v>2019</c:v>
                </c:pt>
                <c:pt idx="2">
                  <c:v>2020</c:v>
                </c:pt>
                <c:pt idx="3">
                  <c:v>2021</c:v>
                </c:pt>
                <c:pt idx="4">
                  <c:v>2022</c:v>
                </c:pt>
              </c:numCache>
            </c:numRef>
          </c:cat>
          <c:val>
            <c:numRef>
              <c:f>Feuil1!$B$2:$B$6</c:f>
              <c:numCache>
                <c:formatCode>General</c:formatCode>
                <c:ptCount val="5"/>
                <c:pt idx="0">
                  <c:v>0.17</c:v>
                </c:pt>
                <c:pt idx="1">
                  <c:v>0.13</c:v>
                </c:pt>
                <c:pt idx="2">
                  <c:v>0.1</c:v>
                </c:pt>
                <c:pt idx="3">
                  <c:v>0.71</c:v>
                </c:pt>
                <c:pt idx="4">
                  <c:v>2.72</c:v>
                </c:pt>
              </c:numCache>
            </c:numRef>
          </c:val>
          <c:smooth val="0"/>
          <c:extLst>
            <c:ext xmlns:c16="http://schemas.microsoft.com/office/drawing/2014/chart" uri="{C3380CC4-5D6E-409C-BE32-E72D297353CC}">
              <c16:uniqueId val="{00000000-317C-4832-A50D-C32E38693C13}"/>
            </c:ext>
          </c:extLst>
        </c:ser>
        <c:ser>
          <c:idx val="1"/>
          <c:order val="1"/>
          <c:tx>
            <c:strRef>
              <c:f>Feuil1!$C$1</c:f>
              <c:strCache>
                <c:ptCount val="1"/>
                <c:pt idx="0">
                  <c:v>Capacité desendettement </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Feuil1!$A$2:$A$6</c:f>
              <c:numCache>
                <c:formatCode>General</c:formatCode>
                <c:ptCount val="5"/>
                <c:pt idx="0">
                  <c:v>2018</c:v>
                </c:pt>
                <c:pt idx="1">
                  <c:v>2019</c:v>
                </c:pt>
                <c:pt idx="2">
                  <c:v>2020</c:v>
                </c:pt>
                <c:pt idx="3">
                  <c:v>2021</c:v>
                </c:pt>
                <c:pt idx="4">
                  <c:v>2022</c:v>
                </c:pt>
              </c:numCache>
            </c:numRef>
          </c:cat>
          <c:val>
            <c:numRef>
              <c:f>Feuil1!$C$2:$C$6</c:f>
              <c:numCache>
                <c:formatCode>General</c:formatCode>
                <c:ptCount val="5"/>
                <c:pt idx="0">
                  <c:v>0.76</c:v>
                </c:pt>
                <c:pt idx="1">
                  <c:v>0.43</c:v>
                </c:pt>
                <c:pt idx="2">
                  <c:v>0.97</c:v>
                </c:pt>
                <c:pt idx="3">
                  <c:v>4.41</c:v>
                </c:pt>
                <c:pt idx="4">
                  <c:v>5.84</c:v>
                </c:pt>
              </c:numCache>
            </c:numRef>
          </c:val>
          <c:smooth val="0"/>
          <c:extLst>
            <c:ext xmlns:c16="http://schemas.microsoft.com/office/drawing/2014/chart" uri="{C3380CC4-5D6E-409C-BE32-E72D297353CC}">
              <c16:uniqueId val="{00000001-317C-4832-A50D-C32E38693C13}"/>
            </c:ext>
          </c:extLst>
        </c:ser>
        <c:dLbls>
          <c:showLegendKey val="0"/>
          <c:showVal val="0"/>
          <c:showCatName val="0"/>
          <c:showSerName val="0"/>
          <c:showPercent val="0"/>
          <c:showBubbleSize val="0"/>
        </c:dLbls>
        <c:smooth val="0"/>
        <c:axId val="1032258976"/>
        <c:axId val="1014332240"/>
      </c:lineChart>
      <c:catAx>
        <c:axId val="103225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1014332240"/>
        <c:crosses val="autoZero"/>
        <c:auto val="1"/>
        <c:lblAlgn val="ctr"/>
        <c:lblOffset val="100"/>
        <c:noMultiLvlLbl val="0"/>
      </c:catAx>
      <c:valAx>
        <c:axId val="1014332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32258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Fonctionnement recettes</a:t>
            </a:r>
          </a:p>
        </c:rich>
      </c:tx>
      <c:layout>
        <c:manualLayout>
          <c:xMode val="edge"/>
          <c:yMode val="edge"/>
          <c:x val="0.32121840442678035"/>
          <c:y val="2.6931582964225737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845901092956948E-3"/>
          <c:y val="7.5916951480526657E-2"/>
          <c:w val="0.96957418671387274"/>
          <c:h val="0.86291911389590858"/>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689-4B7E-B7E9-FF478960272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689-4B7E-B7E9-FF478960272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689-4B7E-B7E9-FF478960272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2689-4B7E-B7E9-FF4789602723}"/>
              </c:ext>
            </c:extLst>
          </c:dPt>
          <c:dLbls>
            <c:dLbl>
              <c:idx val="0"/>
              <c:layout>
                <c:manualLayout>
                  <c:x val="-0.21948396694628433"/>
                  <c:y val="3.436851693710287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89-4B7E-B7E9-FF4789602723}"/>
                </c:ext>
              </c:extLst>
            </c:dLbl>
            <c:dLbl>
              <c:idx val="1"/>
              <c:layout>
                <c:manualLayout>
                  <c:x val="-5.9489939652029117E-2"/>
                  <c:y val="-8.645398633020717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689-4B7E-B7E9-FF4789602723}"/>
                </c:ext>
              </c:extLst>
            </c:dLbl>
            <c:dLbl>
              <c:idx val="2"/>
              <c:layout>
                <c:manualLayout>
                  <c:x val="0.15487043486147059"/>
                  <c:y val="-0.14263737421432515"/>
                </c:manualLayout>
              </c:layout>
              <c:numFmt formatCode="#,##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160204632886903"/>
                      <c:h val="0.18477759071755279"/>
                    </c:manualLayout>
                  </c15:layout>
                </c:ext>
                <c:ext xmlns:c16="http://schemas.microsoft.com/office/drawing/2014/chart" uri="{C3380CC4-5D6E-409C-BE32-E72D297353CC}">
                  <c16:uniqueId val="{00000009-2689-4B7E-B7E9-FF4789602723}"/>
                </c:ext>
              </c:extLst>
            </c:dLbl>
            <c:dLbl>
              <c:idx val="3"/>
              <c:layout>
                <c:manualLayout>
                  <c:x val="0.16316894964276815"/>
                  <c:y val="0.152111277059614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689-4B7E-B7E9-FF4789602723}"/>
                </c:ext>
              </c:extLst>
            </c:dLbl>
            <c:numFmt formatCode="#,##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'graphiques BP 2023'!$C$34:$C$41</c:f>
              <c:strCache>
                <c:ptCount val="4"/>
                <c:pt idx="0">
                  <c:v>Résultat de fonctionnement reporté (excédent ou déficit)</c:v>
                </c:pt>
                <c:pt idx="1">
                  <c:v>Produits des services, du domaine et ventes diverses</c:v>
                </c:pt>
                <c:pt idx="2">
                  <c:v>Impôts et taxes</c:v>
                </c:pt>
                <c:pt idx="3">
                  <c:v>Dotations, subventions et participations</c:v>
                </c:pt>
              </c:strCache>
              <c:extLst/>
            </c:strRef>
          </c:cat>
          <c:val>
            <c:numRef>
              <c:f>'graphiques BP 2023'!$D$34:$D$41</c:f>
              <c:numCache>
                <c:formatCode>#,##0.00</c:formatCode>
                <c:ptCount val="4"/>
                <c:pt idx="0">
                  <c:v>1235808.42</c:v>
                </c:pt>
                <c:pt idx="1">
                  <c:v>140750</c:v>
                </c:pt>
                <c:pt idx="2" formatCode="General">
                  <c:v>672985</c:v>
                </c:pt>
                <c:pt idx="3">
                  <c:v>679697</c:v>
                </c:pt>
              </c:numCache>
              <c:extLst/>
            </c:numRef>
          </c:val>
          <c:extLst>
            <c:ext xmlns:c16="http://schemas.microsoft.com/office/drawing/2014/chart" uri="{C3380CC4-5D6E-409C-BE32-E72D297353CC}">
              <c16:uniqueId val="{00000010-2689-4B7E-B7E9-FF4789602723}"/>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dirty="0"/>
              <a:t>fonctionnement dépenses </a:t>
            </a:r>
          </a:p>
        </c:rich>
      </c:tx>
      <c:layout>
        <c:manualLayout>
          <c:xMode val="edge"/>
          <c:yMode val="edge"/>
          <c:x val="6.5534712464017885E-4"/>
          <c:y val="5.1389397861265826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1"/>
          <c:h val="1"/>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3D3-4A95-8797-E067979E87DE}"/>
              </c:ext>
            </c:extLst>
          </c:dPt>
          <c:dPt>
            <c:idx val="1"/>
            <c:bubble3D val="0"/>
            <c:explosion val="9"/>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3D3-4A95-8797-E067979E87D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03D3-4A95-8797-E067979E87DE}"/>
              </c:ext>
            </c:extLst>
          </c:dPt>
          <c:dLbls>
            <c:dLbl>
              <c:idx val="2"/>
              <c:layout>
                <c:manualLayout>
                  <c:x val="0.17567095585056902"/>
                  <c:y val="0.1646676787159216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D3-4A95-8797-E067979E87DE}"/>
                </c:ext>
              </c:extLst>
            </c:dLbl>
            <c:numFmt formatCode="#,##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'graphiques BP 2023'!$C$9:$C$17</c:f>
              <c:strCache>
                <c:ptCount val="3"/>
                <c:pt idx="0">
                  <c:v>Charges de personnel et frais assimilés</c:v>
                </c:pt>
                <c:pt idx="1">
                  <c:v>Virement à la section d'investissement</c:v>
                </c:pt>
                <c:pt idx="2">
                  <c:v>Charges courantes</c:v>
                </c:pt>
              </c:strCache>
              <c:extLst/>
            </c:strRef>
          </c:cat>
          <c:val>
            <c:numRef>
              <c:f>'graphiques BP 2023'!$D$9:$D$17</c:f>
              <c:numCache>
                <c:formatCode>#,##0.00</c:formatCode>
                <c:ptCount val="3"/>
                <c:pt idx="0">
                  <c:v>750492</c:v>
                </c:pt>
                <c:pt idx="1">
                  <c:v>1250695.73</c:v>
                </c:pt>
                <c:pt idx="2">
                  <c:v>565556.77</c:v>
                </c:pt>
              </c:numCache>
              <c:extLst/>
            </c:numRef>
          </c:val>
          <c:extLst>
            <c:ext xmlns:c16="http://schemas.microsoft.com/office/drawing/2014/chart" uri="{C3380CC4-5D6E-409C-BE32-E72D297353CC}">
              <c16:uniqueId val="{00000012-03D3-4A95-8797-E067979E87DE}"/>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INVESTISSEMENT RECETTES</a:t>
            </a:r>
          </a:p>
        </c:rich>
      </c:tx>
      <c:layout>
        <c:manualLayout>
          <c:xMode val="edge"/>
          <c:yMode val="edge"/>
          <c:x val="6.3933532849887786E-2"/>
          <c:y val="3.094233473980309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55138604463012E-2"/>
          <c:y val="0.13240506329113924"/>
          <c:w val="0.965244861395537"/>
          <c:h val="0.85071729957805908"/>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B8D-49A1-8CB4-6C3F54FF9E5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B8D-49A1-8CB4-6C3F54FF9E5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3B8D-49A1-8CB4-6C3F54FF9E52}"/>
              </c:ext>
            </c:extLst>
          </c:dPt>
          <c:dLbls>
            <c:dLbl>
              <c:idx val="0"/>
              <c:layout>
                <c:manualLayout>
                  <c:x val="-0.13329006148574621"/>
                  <c:y val="0.1627941127612212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B8D-49A1-8CB4-6C3F54FF9E5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'graphiques BP 2023'!$A$93:$A$100</c:f>
              <c:strCache>
                <c:ptCount val="3"/>
                <c:pt idx="0">
                  <c:v>Solde d'investissement reporté (excédant reporté) </c:v>
                </c:pt>
                <c:pt idx="1">
                  <c:v>Virement de la section de fonctionnement</c:v>
                </c:pt>
                <c:pt idx="2">
                  <c:v>Subventions d'investissement</c:v>
                </c:pt>
              </c:strCache>
              <c:extLst/>
            </c:strRef>
          </c:cat>
          <c:val>
            <c:numRef>
              <c:f>'graphiques BP 2023'!$B$93:$B$100</c:f>
              <c:numCache>
                <c:formatCode>#,##0.00</c:formatCode>
                <c:ptCount val="3"/>
                <c:pt idx="0">
                  <c:v>853053.19000000006</c:v>
                </c:pt>
                <c:pt idx="1">
                  <c:v>1250695.73</c:v>
                </c:pt>
                <c:pt idx="2">
                  <c:v>1528146.5</c:v>
                </c:pt>
              </c:numCache>
              <c:extLst/>
            </c:numRef>
          </c:val>
          <c:extLst>
            <c:ext xmlns:c16="http://schemas.microsoft.com/office/drawing/2014/chart" uri="{C3380CC4-5D6E-409C-BE32-E72D297353CC}">
              <c16:uniqueId val="{00000010-3B8D-49A1-8CB4-6C3F54FF9E52}"/>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7088" cy="497047"/>
          </a:xfrm>
          <a:prstGeom prst="rect">
            <a:avLst/>
          </a:prstGeom>
        </p:spPr>
        <p:txBody>
          <a:bodyPr vert="horz" lIns="91461" tIns="45730" rIns="91461" bIns="45730" rtlCol="0"/>
          <a:lstStyle>
            <a:lvl1pPr algn="l">
              <a:defRPr sz="1200"/>
            </a:lvl1pPr>
          </a:lstStyle>
          <a:p>
            <a:endParaRPr lang="fr-FR"/>
          </a:p>
        </p:txBody>
      </p:sp>
      <p:sp>
        <p:nvSpPr>
          <p:cNvPr id="3" name="Espace réservé de la date 2"/>
          <p:cNvSpPr>
            <a:spLocks noGrp="1"/>
          </p:cNvSpPr>
          <p:nvPr>
            <p:ph type="dt" sz="quarter" idx="1"/>
          </p:nvPr>
        </p:nvSpPr>
        <p:spPr>
          <a:xfrm>
            <a:off x="3850588" y="0"/>
            <a:ext cx="2947088" cy="497047"/>
          </a:xfrm>
          <a:prstGeom prst="rect">
            <a:avLst/>
          </a:prstGeom>
        </p:spPr>
        <p:txBody>
          <a:bodyPr vert="horz" lIns="91461" tIns="45730" rIns="91461" bIns="45730" rtlCol="0"/>
          <a:lstStyle>
            <a:lvl1pPr algn="r">
              <a:defRPr sz="1200"/>
            </a:lvl1pPr>
          </a:lstStyle>
          <a:p>
            <a:fld id="{47051A9A-397B-4150-8685-D65FFFABB46E}" type="datetimeFigureOut">
              <a:rPr lang="fr-FR" smtClean="0"/>
              <a:t>31/03/2023</a:t>
            </a:fld>
            <a:endParaRPr lang="fr-FR"/>
          </a:p>
        </p:txBody>
      </p:sp>
      <p:sp>
        <p:nvSpPr>
          <p:cNvPr id="4" name="Espace réservé du pied de page 3"/>
          <p:cNvSpPr>
            <a:spLocks noGrp="1"/>
          </p:cNvSpPr>
          <p:nvPr>
            <p:ph type="ftr" sz="quarter" idx="2"/>
          </p:nvPr>
        </p:nvSpPr>
        <p:spPr>
          <a:xfrm>
            <a:off x="1" y="9432767"/>
            <a:ext cx="2947088" cy="497047"/>
          </a:xfrm>
          <a:prstGeom prst="rect">
            <a:avLst/>
          </a:prstGeom>
        </p:spPr>
        <p:txBody>
          <a:bodyPr vert="horz" lIns="91461" tIns="45730" rIns="91461" bIns="4573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588" y="9432767"/>
            <a:ext cx="2947088" cy="497047"/>
          </a:xfrm>
          <a:prstGeom prst="rect">
            <a:avLst/>
          </a:prstGeom>
        </p:spPr>
        <p:txBody>
          <a:bodyPr vert="horz" lIns="91461" tIns="45730" rIns="91461" bIns="45730" rtlCol="0" anchor="b"/>
          <a:lstStyle>
            <a:lvl1pPr algn="r">
              <a:defRPr sz="1200"/>
            </a:lvl1pPr>
          </a:lstStyle>
          <a:p>
            <a:fld id="{F82AD6BB-38D9-4DEA-B48E-542D08985925}" type="slidenum">
              <a:rPr lang="fr-FR" smtClean="0"/>
              <a:t>‹N°›</a:t>
            </a:fld>
            <a:endParaRPr lang="fr-FR"/>
          </a:p>
        </p:txBody>
      </p:sp>
    </p:spTree>
    <p:extLst>
      <p:ext uri="{BB962C8B-B14F-4D97-AF65-F5344CB8AC3E}">
        <p14:creationId xmlns:p14="http://schemas.microsoft.com/office/powerpoint/2010/main" val="18852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6347" cy="496491"/>
          </a:xfrm>
          <a:prstGeom prst="rect">
            <a:avLst/>
          </a:prstGeom>
        </p:spPr>
        <p:txBody>
          <a:bodyPr vert="horz" lIns="95584" tIns="47792" rIns="95584" bIns="47792" rtlCol="0"/>
          <a:lstStyle>
            <a:lvl1pPr algn="l">
              <a:defRPr sz="1300"/>
            </a:lvl1pPr>
          </a:lstStyle>
          <a:p>
            <a:endParaRPr lang="fr-FR"/>
          </a:p>
        </p:txBody>
      </p:sp>
      <p:sp>
        <p:nvSpPr>
          <p:cNvPr id="3" name="Espace réservé de la date 2"/>
          <p:cNvSpPr>
            <a:spLocks noGrp="1"/>
          </p:cNvSpPr>
          <p:nvPr>
            <p:ph type="dt" idx="1"/>
          </p:nvPr>
        </p:nvSpPr>
        <p:spPr>
          <a:xfrm>
            <a:off x="3851344" y="1"/>
            <a:ext cx="2946347" cy="496491"/>
          </a:xfrm>
          <a:prstGeom prst="rect">
            <a:avLst/>
          </a:prstGeom>
        </p:spPr>
        <p:txBody>
          <a:bodyPr vert="horz" lIns="95584" tIns="47792" rIns="95584" bIns="47792" rtlCol="0"/>
          <a:lstStyle>
            <a:lvl1pPr algn="r">
              <a:defRPr sz="1300"/>
            </a:lvl1pPr>
          </a:lstStyle>
          <a:p>
            <a:fld id="{DCF6A0B8-EC4A-4CC1-A1F7-260C3D3336D3}" type="datetimeFigureOut">
              <a:rPr lang="fr-FR" smtClean="0"/>
              <a:t>31/03/2023</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5584" tIns="47792" rIns="95584" bIns="47792" rtlCol="0" anchor="ctr"/>
          <a:lstStyle/>
          <a:p>
            <a:endParaRPr lang="fr-FR"/>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5584" tIns="47792" rIns="95584" bIns="4779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31599"/>
            <a:ext cx="2946347" cy="496491"/>
          </a:xfrm>
          <a:prstGeom prst="rect">
            <a:avLst/>
          </a:prstGeom>
        </p:spPr>
        <p:txBody>
          <a:bodyPr vert="horz" lIns="95584" tIns="47792" rIns="95584" bIns="4779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1344" y="9431599"/>
            <a:ext cx="2946347" cy="496491"/>
          </a:xfrm>
          <a:prstGeom prst="rect">
            <a:avLst/>
          </a:prstGeom>
        </p:spPr>
        <p:txBody>
          <a:bodyPr vert="horz" lIns="95584" tIns="47792" rIns="95584" bIns="47792" rtlCol="0" anchor="b"/>
          <a:lstStyle>
            <a:lvl1pPr algn="r">
              <a:defRPr sz="1300"/>
            </a:lvl1pPr>
          </a:lstStyle>
          <a:p>
            <a:fld id="{4D381AE7-8B87-46BB-84DA-ADDB44027057}" type="slidenum">
              <a:rPr lang="fr-FR" smtClean="0"/>
              <a:t>‹N°›</a:t>
            </a:fld>
            <a:endParaRPr lang="fr-FR"/>
          </a:p>
        </p:txBody>
      </p:sp>
    </p:spTree>
    <p:extLst>
      <p:ext uri="{BB962C8B-B14F-4D97-AF65-F5344CB8AC3E}">
        <p14:creationId xmlns:p14="http://schemas.microsoft.com/office/powerpoint/2010/main" val="428586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1</a:t>
            </a:fld>
            <a:endParaRPr lang="fr-FR"/>
          </a:p>
        </p:txBody>
      </p:sp>
    </p:spTree>
    <p:extLst>
      <p:ext uri="{BB962C8B-B14F-4D97-AF65-F5344CB8AC3E}">
        <p14:creationId xmlns:p14="http://schemas.microsoft.com/office/powerpoint/2010/main" val="189490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2</a:t>
            </a:fld>
            <a:endParaRPr lang="fr-FR"/>
          </a:p>
        </p:txBody>
      </p:sp>
    </p:spTree>
    <p:extLst>
      <p:ext uri="{BB962C8B-B14F-4D97-AF65-F5344CB8AC3E}">
        <p14:creationId xmlns:p14="http://schemas.microsoft.com/office/powerpoint/2010/main" val="34626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3</a:t>
            </a:fld>
            <a:endParaRPr lang="fr-FR"/>
          </a:p>
        </p:txBody>
      </p:sp>
    </p:spTree>
    <p:extLst>
      <p:ext uri="{BB962C8B-B14F-4D97-AF65-F5344CB8AC3E}">
        <p14:creationId xmlns:p14="http://schemas.microsoft.com/office/powerpoint/2010/main" val="193563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5</a:t>
            </a:fld>
            <a:endParaRPr lang="fr-FR"/>
          </a:p>
        </p:txBody>
      </p:sp>
    </p:spTree>
    <p:extLst>
      <p:ext uri="{BB962C8B-B14F-4D97-AF65-F5344CB8AC3E}">
        <p14:creationId xmlns:p14="http://schemas.microsoft.com/office/powerpoint/2010/main" val="291247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6</a:t>
            </a:fld>
            <a:endParaRPr lang="fr-FR"/>
          </a:p>
        </p:txBody>
      </p:sp>
    </p:spTree>
    <p:extLst>
      <p:ext uri="{BB962C8B-B14F-4D97-AF65-F5344CB8AC3E}">
        <p14:creationId xmlns:p14="http://schemas.microsoft.com/office/powerpoint/2010/main" val="283841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7</a:t>
            </a:fld>
            <a:endParaRPr lang="fr-FR"/>
          </a:p>
        </p:txBody>
      </p:sp>
    </p:spTree>
    <p:extLst>
      <p:ext uri="{BB962C8B-B14F-4D97-AF65-F5344CB8AC3E}">
        <p14:creationId xmlns:p14="http://schemas.microsoft.com/office/powerpoint/2010/main" val="166038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8</a:t>
            </a:fld>
            <a:endParaRPr lang="fr-FR"/>
          </a:p>
        </p:txBody>
      </p:sp>
    </p:spTree>
    <p:extLst>
      <p:ext uri="{BB962C8B-B14F-4D97-AF65-F5344CB8AC3E}">
        <p14:creationId xmlns:p14="http://schemas.microsoft.com/office/powerpoint/2010/main" val="248855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381AE7-8B87-46BB-84DA-ADDB44027057}" type="slidenum">
              <a:rPr lang="fr-FR" smtClean="0"/>
              <a:t>9</a:t>
            </a:fld>
            <a:endParaRPr lang="fr-FR"/>
          </a:p>
        </p:txBody>
      </p:sp>
    </p:spTree>
    <p:extLst>
      <p:ext uri="{BB962C8B-B14F-4D97-AF65-F5344CB8AC3E}">
        <p14:creationId xmlns:p14="http://schemas.microsoft.com/office/powerpoint/2010/main" val="217776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381AE7-8B87-46BB-84DA-ADDB44027057}" type="slidenum">
              <a:rPr lang="fr-FR" smtClean="0"/>
              <a:t>21</a:t>
            </a:fld>
            <a:endParaRPr lang="fr-FR"/>
          </a:p>
        </p:txBody>
      </p:sp>
    </p:spTree>
    <p:extLst>
      <p:ext uri="{BB962C8B-B14F-4D97-AF65-F5344CB8AC3E}">
        <p14:creationId xmlns:p14="http://schemas.microsoft.com/office/powerpoint/2010/main" val="268073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9348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139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77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37917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021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7088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333891-D5E7-4C7B-BF1D-E855E53CB5A8}" type="slidenum">
              <a:rPr lang="en-US" smtClean="0"/>
              <a:t>‹N°›</a:t>
            </a:fld>
            <a:endParaRPr lang="en-US" dirty="0"/>
          </a:p>
        </p:txBody>
      </p:sp>
    </p:spTree>
    <p:extLst>
      <p:ext uri="{BB962C8B-B14F-4D97-AF65-F5344CB8AC3E}">
        <p14:creationId xmlns:p14="http://schemas.microsoft.com/office/powerpoint/2010/main" val="203325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164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333891-D5E7-4C7B-BF1D-E855E53CB5A8}" type="slidenum">
              <a:rPr lang="en-US" smtClean="0"/>
              <a:t>‹N°›</a:t>
            </a:fld>
            <a:endParaRPr lang="en-US" dirty="0"/>
          </a:p>
        </p:txBody>
      </p:sp>
    </p:spTree>
    <p:extLst>
      <p:ext uri="{BB962C8B-B14F-4D97-AF65-F5344CB8AC3E}">
        <p14:creationId xmlns:p14="http://schemas.microsoft.com/office/powerpoint/2010/main" val="32487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017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0411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7684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007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053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DDF080-5E8C-48AD-84E5-6C08B304C14E}" type="datetimeFigureOut">
              <a:rPr lang="en-US" smtClean="0"/>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7333891-D5E7-4C7B-BF1D-E855E53CB5A8}" type="slidenum">
              <a:rPr lang="en-US" smtClean="0"/>
              <a:t>‹N°›</a:t>
            </a:fld>
            <a:endParaRPr lang="en-US" dirty="0"/>
          </a:p>
        </p:txBody>
      </p:sp>
    </p:spTree>
    <p:extLst>
      <p:ext uri="{BB962C8B-B14F-4D97-AF65-F5344CB8AC3E}">
        <p14:creationId xmlns:p14="http://schemas.microsoft.com/office/powerpoint/2010/main" val="367478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7241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3/31/2023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473514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6"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3"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5" name="Rectangle 44">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41908" y="643467"/>
            <a:ext cx="6719491"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6">
            <a:extLst>
              <a:ext uri="{FF2B5EF4-FFF2-40B4-BE49-F238E27FC236}">
                <a16:creationId xmlns:a16="http://schemas.microsoft.com/office/drawing/2014/main" id="{B66F5146-1C45-DC46-88E4-C6C2B29A2D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98" b="10630"/>
          <a:stretch/>
        </p:blipFill>
        <p:spPr>
          <a:xfrm>
            <a:off x="2183208" y="1605954"/>
            <a:ext cx="6239703" cy="3648915"/>
          </a:xfrm>
          <a:prstGeom prst="rect">
            <a:avLst/>
          </a:prstGeom>
        </p:spPr>
      </p:pic>
    </p:spTree>
    <p:extLst>
      <p:ext uri="{BB962C8B-B14F-4D97-AF65-F5344CB8AC3E}">
        <p14:creationId xmlns:p14="http://schemas.microsoft.com/office/powerpoint/2010/main" val="189959459"/>
      </p:ext>
    </p:extLst>
  </p:cSld>
  <p:clrMapOvr>
    <a:masterClrMapping/>
  </p:clrMapOvr>
  <mc:AlternateContent xmlns:mc="http://schemas.openxmlformats.org/markup-compatibility/2006" xmlns:p14="http://schemas.microsoft.com/office/powerpoint/2010/main">
    <mc:Choice Requires="p14">
      <p:transition spd="slow" p14:dur="2000" advTm="4351"/>
    </mc:Choice>
    <mc:Fallback xmlns="">
      <p:transition spd="slow" advTm="43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79AB4E9-870B-45AE-949F-C164993DD703}"/>
              </a:ext>
            </a:extLst>
          </p:cNvPr>
          <p:cNvSpPr>
            <a:spLocks noGrp="1"/>
          </p:cNvSpPr>
          <p:nvPr>
            <p:ph type="title"/>
          </p:nvPr>
        </p:nvSpPr>
        <p:spPr>
          <a:xfrm>
            <a:off x="2529796" y="624110"/>
            <a:ext cx="6098663" cy="1280890"/>
          </a:xfrm>
        </p:spPr>
        <p:txBody>
          <a:bodyPr>
            <a:normAutofit/>
          </a:bodyPr>
          <a:lstStyle/>
          <a:p>
            <a:r>
              <a:rPr lang="fr-FR" dirty="0"/>
              <a:t>Taux communaux </a:t>
            </a:r>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Espace réservé du contenu 2">
            <a:extLst>
              <a:ext uri="{FF2B5EF4-FFF2-40B4-BE49-F238E27FC236}">
                <a16:creationId xmlns:a16="http://schemas.microsoft.com/office/drawing/2014/main" id="{360ACEE9-8D6F-4D15-81BD-F74CA2FB2A40}"/>
              </a:ext>
            </a:extLst>
          </p:cNvPr>
          <p:cNvSpPr>
            <a:spLocks noGrp="1"/>
          </p:cNvSpPr>
          <p:nvPr>
            <p:ph idx="1"/>
          </p:nvPr>
        </p:nvSpPr>
        <p:spPr>
          <a:xfrm>
            <a:off x="2529796" y="2133600"/>
            <a:ext cx="6098663" cy="3777622"/>
          </a:xfrm>
        </p:spPr>
        <p:txBody>
          <a:bodyPr>
            <a:normAutofit/>
          </a:bodyPr>
          <a:lstStyle/>
          <a:p>
            <a:r>
              <a:rPr lang="fr-FR" dirty="0"/>
              <a:t>Les  taux communaux tiennent compte de la réforme  de la fiscalité soit : </a:t>
            </a:r>
          </a:p>
          <a:p>
            <a:pPr lvl="1"/>
            <a:r>
              <a:rPr lang="fr-FR" dirty="0"/>
              <a:t>Taxe  Foncier  Bâti 44,90 % (Ancien taux communal 19,25 % + Ancien  taux départemental 25,65%) </a:t>
            </a:r>
          </a:p>
          <a:p>
            <a:pPr lvl="1"/>
            <a:r>
              <a:rPr lang="fr-FR" dirty="0"/>
              <a:t>Taxe Foncier non Bâti 	22,69 %</a:t>
            </a:r>
          </a:p>
          <a:p>
            <a:pPr lvl="1"/>
            <a:r>
              <a:rPr lang="fr-FR" dirty="0"/>
              <a:t>Taxe d’habitation              11,48 % </a:t>
            </a:r>
          </a:p>
          <a:p>
            <a:pPr marL="457200" lvl="1" indent="0">
              <a:buNone/>
            </a:pPr>
            <a:endParaRPr lang="fr-FR" dirty="0"/>
          </a:p>
        </p:txBody>
      </p:sp>
      <p:pic>
        <p:nvPicPr>
          <p:cNvPr id="4" name="Image 6">
            <a:extLst>
              <a:ext uri="{FF2B5EF4-FFF2-40B4-BE49-F238E27FC236}">
                <a16:creationId xmlns:a16="http://schemas.microsoft.com/office/drawing/2014/main" id="{D82A1456-6FF2-49A7-BCB6-A0260C5D9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spTree>
    <p:extLst>
      <p:ext uri="{BB962C8B-B14F-4D97-AF65-F5344CB8AC3E}">
        <p14:creationId xmlns:p14="http://schemas.microsoft.com/office/powerpoint/2010/main" val="322205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79AB4E9-870B-45AE-949F-C164993DD703}"/>
              </a:ext>
            </a:extLst>
          </p:cNvPr>
          <p:cNvSpPr>
            <a:spLocks noGrp="1"/>
          </p:cNvSpPr>
          <p:nvPr>
            <p:ph type="title"/>
          </p:nvPr>
        </p:nvSpPr>
        <p:spPr>
          <a:xfrm>
            <a:off x="944919" y="3101093"/>
            <a:ext cx="1840539" cy="3029344"/>
          </a:xfrm>
        </p:spPr>
        <p:txBody>
          <a:bodyPr>
            <a:normAutofit/>
          </a:bodyPr>
          <a:lstStyle/>
          <a:p>
            <a:r>
              <a:rPr lang="fr-FR" sz="2800">
                <a:solidFill>
                  <a:schemeClr val="bg1"/>
                </a:solidFill>
              </a:rPr>
              <a:t>BUDGET 2023</a:t>
            </a:r>
          </a:p>
        </p:txBody>
      </p:sp>
      <p:sp>
        <p:nvSpPr>
          <p:cNvPr id="11"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60ACEE9-8D6F-4D15-81BD-F74CA2FB2A40}"/>
              </a:ext>
            </a:extLst>
          </p:cNvPr>
          <p:cNvSpPr>
            <a:spLocks noGrp="1"/>
          </p:cNvSpPr>
          <p:nvPr>
            <p:ph idx="1"/>
          </p:nvPr>
        </p:nvSpPr>
        <p:spPr>
          <a:xfrm>
            <a:off x="3529933" y="589722"/>
            <a:ext cx="5098525" cy="5321500"/>
          </a:xfrm>
        </p:spPr>
        <p:txBody>
          <a:bodyPr anchor="ctr">
            <a:normAutofit/>
          </a:bodyPr>
          <a:lstStyle/>
          <a:p>
            <a:pPr>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Contrairement au compte  administratif qui est la  photographie des  dépenses et des recettes réalisées l’année  précédente, le  budget est  une  prévision des  dépenses et  des recettes que la collectivité envisage  pour  l’année  en cours. </a:t>
            </a:r>
          </a:p>
          <a:p>
            <a:pPr>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Voté par le Conseil municipal, le  budget  servira de cadre à l’ordonnateur (le Maire) et le payeur (la trésorerie d’EPINAL) pour régler les différentes factures et recouvrir les encaissements en fonction des  limites fixées. </a:t>
            </a:r>
          </a:p>
          <a:p>
            <a:pPr>
              <a:spcAft>
                <a:spcPts val="800"/>
              </a:spcAft>
            </a:pPr>
            <a:r>
              <a:rPr lang="fr-FR" dirty="0">
                <a:effectLst/>
                <a:latin typeface="Calibri" panose="020F0502020204030204" pitchFamily="34" charset="0"/>
                <a:ea typeface="Calibri" panose="020F0502020204030204" pitchFamily="34" charset="0"/>
                <a:cs typeface="Times New Roman" panose="02020603050405020304" pitchFamily="18" charset="0"/>
              </a:rPr>
              <a:t>Le budget se doit d’être équilibré en dépenses et en recettes.</a:t>
            </a:r>
          </a:p>
          <a:p>
            <a:pPr marL="457200" lvl="1" indent="0">
              <a:buNone/>
            </a:pPr>
            <a:endParaRPr lang="fr-FR" dirty="0"/>
          </a:p>
        </p:txBody>
      </p:sp>
      <p:pic>
        <p:nvPicPr>
          <p:cNvPr id="4" name="Image 6">
            <a:extLst>
              <a:ext uri="{FF2B5EF4-FFF2-40B4-BE49-F238E27FC236}">
                <a16:creationId xmlns:a16="http://schemas.microsoft.com/office/drawing/2014/main" id="{D82A1456-6FF2-49A7-BCB6-A0260C5D9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spTree>
    <p:extLst>
      <p:ext uri="{BB962C8B-B14F-4D97-AF65-F5344CB8AC3E}">
        <p14:creationId xmlns:p14="http://schemas.microsoft.com/office/powerpoint/2010/main" val="400938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AB4E9-870B-45AE-949F-C164993DD703}"/>
              </a:ext>
            </a:extLst>
          </p:cNvPr>
          <p:cNvSpPr>
            <a:spLocks noGrp="1"/>
          </p:cNvSpPr>
          <p:nvPr>
            <p:ph type="title"/>
          </p:nvPr>
        </p:nvSpPr>
        <p:spPr>
          <a:xfrm>
            <a:off x="1648401" y="332003"/>
            <a:ext cx="6589199" cy="1280890"/>
          </a:xfrm>
        </p:spPr>
        <p:txBody>
          <a:bodyPr/>
          <a:lstStyle/>
          <a:p>
            <a:r>
              <a:rPr lang="fr-FR" dirty="0"/>
              <a:t>Fonctionnement </a:t>
            </a:r>
          </a:p>
        </p:txBody>
      </p:sp>
      <p:pic>
        <p:nvPicPr>
          <p:cNvPr id="4" name="Image 6">
            <a:extLst>
              <a:ext uri="{FF2B5EF4-FFF2-40B4-BE49-F238E27FC236}">
                <a16:creationId xmlns:a16="http://schemas.microsoft.com/office/drawing/2014/main" id="{D82A1456-6FF2-49A7-BCB6-A0260C5D9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sp>
        <p:nvSpPr>
          <p:cNvPr id="7" name="Rectangle 3">
            <a:extLst>
              <a:ext uri="{FF2B5EF4-FFF2-40B4-BE49-F238E27FC236}">
                <a16:creationId xmlns:a16="http://schemas.microsoft.com/office/drawing/2014/main" id="{5D662F9E-C61D-10B6-91F9-76BAA26EC76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
            <a:extLst>
              <a:ext uri="{FF2B5EF4-FFF2-40B4-BE49-F238E27FC236}">
                <a16:creationId xmlns:a16="http://schemas.microsoft.com/office/drawing/2014/main" id="{FA5EDCB8-4D61-8561-0D32-6803F268CDCD}"/>
              </a:ext>
            </a:extLst>
          </p:cNvPr>
          <p:cNvSpPr>
            <a:spLocks noChangeArrowheads="1"/>
          </p:cNvSpPr>
          <p:nvPr/>
        </p:nvSpPr>
        <p:spPr bwMode="auto">
          <a:xfrm>
            <a:off x="1997346" y="909815"/>
            <a:ext cx="38054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Budget équilibré à hauteur de 2.846.442 €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Graphique 2">
            <a:extLst>
              <a:ext uri="{FF2B5EF4-FFF2-40B4-BE49-F238E27FC236}">
                <a16:creationId xmlns:a16="http://schemas.microsoft.com/office/drawing/2014/main" id="{EC91485F-FBDD-2D11-D5B6-E01DC1B7B3D7}"/>
              </a:ext>
            </a:extLst>
          </p:cNvPr>
          <p:cNvGraphicFramePr>
            <a:graphicFrameLocks/>
          </p:cNvGraphicFramePr>
          <p:nvPr>
            <p:extLst>
              <p:ext uri="{D42A27DB-BD31-4B8C-83A1-F6EECF244321}">
                <p14:modId xmlns:p14="http://schemas.microsoft.com/office/powerpoint/2010/main" val="3623898119"/>
              </p:ext>
            </p:extLst>
          </p:nvPr>
        </p:nvGraphicFramePr>
        <p:xfrm>
          <a:off x="179511" y="1580371"/>
          <a:ext cx="8964487" cy="5277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20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AB4E9-870B-45AE-949F-C164993DD703}"/>
              </a:ext>
            </a:extLst>
          </p:cNvPr>
          <p:cNvSpPr>
            <a:spLocks noGrp="1"/>
          </p:cNvSpPr>
          <p:nvPr>
            <p:ph type="title"/>
          </p:nvPr>
        </p:nvSpPr>
        <p:spPr/>
        <p:txBody>
          <a:bodyPr/>
          <a:lstStyle/>
          <a:p>
            <a:r>
              <a:rPr lang="fr-FR" dirty="0"/>
              <a:t>Fonctionnement </a:t>
            </a:r>
          </a:p>
        </p:txBody>
      </p:sp>
      <p:pic>
        <p:nvPicPr>
          <p:cNvPr id="4" name="Image 6">
            <a:extLst>
              <a:ext uri="{FF2B5EF4-FFF2-40B4-BE49-F238E27FC236}">
                <a16:creationId xmlns:a16="http://schemas.microsoft.com/office/drawing/2014/main" id="{D82A1456-6FF2-49A7-BCB6-A0260C5D9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sp>
        <p:nvSpPr>
          <p:cNvPr id="7" name="Rectangle 3">
            <a:extLst>
              <a:ext uri="{FF2B5EF4-FFF2-40B4-BE49-F238E27FC236}">
                <a16:creationId xmlns:a16="http://schemas.microsoft.com/office/drawing/2014/main" id="{5D662F9E-C61D-10B6-91F9-76BAA26EC76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
            <a:extLst>
              <a:ext uri="{FF2B5EF4-FFF2-40B4-BE49-F238E27FC236}">
                <a16:creationId xmlns:a16="http://schemas.microsoft.com/office/drawing/2014/main" id="{FA5EDCB8-4D61-8561-0D32-6803F268CDCD}"/>
              </a:ext>
            </a:extLst>
          </p:cNvPr>
          <p:cNvSpPr>
            <a:spLocks noChangeArrowheads="1"/>
          </p:cNvSpPr>
          <p:nvPr/>
        </p:nvSpPr>
        <p:spPr bwMode="auto">
          <a:xfrm>
            <a:off x="2411760" y="1192044"/>
            <a:ext cx="37589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Budget équilibré à hauteur de 2.846.442 €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Graphique 2">
            <a:extLst>
              <a:ext uri="{FF2B5EF4-FFF2-40B4-BE49-F238E27FC236}">
                <a16:creationId xmlns:a16="http://schemas.microsoft.com/office/drawing/2014/main" id="{4DCA38C8-AED9-11DA-3D66-AFD390BF46C8}"/>
              </a:ext>
            </a:extLst>
          </p:cNvPr>
          <p:cNvGraphicFramePr>
            <a:graphicFrameLocks/>
          </p:cNvGraphicFramePr>
          <p:nvPr>
            <p:extLst>
              <p:ext uri="{D42A27DB-BD31-4B8C-83A1-F6EECF244321}">
                <p14:modId xmlns:p14="http://schemas.microsoft.com/office/powerpoint/2010/main" val="3042425680"/>
              </p:ext>
            </p:extLst>
          </p:nvPr>
        </p:nvGraphicFramePr>
        <p:xfrm>
          <a:off x="179511" y="1700807"/>
          <a:ext cx="8964487" cy="5157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1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AB4E9-870B-45AE-949F-C164993DD703}"/>
              </a:ext>
            </a:extLst>
          </p:cNvPr>
          <p:cNvSpPr>
            <a:spLocks noGrp="1"/>
          </p:cNvSpPr>
          <p:nvPr>
            <p:ph type="title"/>
          </p:nvPr>
        </p:nvSpPr>
        <p:spPr/>
        <p:txBody>
          <a:bodyPr>
            <a:normAutofit/>
          </a:bodyPr>
          <a:lstStyle/>
          <a:p>
            <a:r>
              <a:rPr lang="fr-FR" dirty="0"/>
              <a:t>Investissement </a:t>
            </a:r>
          </a:p>
        </p:txBody>
      </p:sp>
      <p:sp>
        <p:nvSpPr>
          <p:cNvPr id="5" name="Espace réservé du contenu 4">
            <a:extLst>
              <a:ext uri="{FF2B5EF4-FFF2-40B4-BE49-F238E27FC236}">
                <a16:creationId xmlns:a16="http://schemas.microsoft.com/office/drawing/2014/main" id="{F5C934A0-5323-1B9D-B928-10B54A4AD37B}"/>
              </a:ext>
            </a:extLst>
          </p:cNvPr>
          <p:cNvSpPr>
            <a:spLocks noGrp="1" noChangeArrowheads="1"/>
          </p:cNvSpPr>
          <p:nvPr>
            <p:ph idx="1"/>
          </p:nvPr>
        </p:nvSpPr>
        <p:spPr bwMode="auto">
          <a:xfrm>
            <a:off x="1619672" y="1248921"/>
            <a:ext cx="63477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Budget </a:t>
            </a:r>
            <a:r>
              <a:rPr lang="fr-FR" altLang="fr-FR" sz="1600" b="1" dirty="0">
                <a:solidFill>
                  <a:schemeClr val="tx1"/>
                </a:solidFill>
                <a:latin typeface="Calibri" panose="020F0502020204030204" pitchFamily="34" charset="0"/>
                <a:cs typeface="Times New Roman" panose="02020603050405020304" pitchFamily="18" charset="0"/>
              </a:rPr>
              <a:t>équilibré à hauteur de 3.726.956</a:t>
            </a:r>
          </a:p>
        </p:txBody>
      </p:sp>
      <p:pic>
        <p:nvPicPr>
          <p:cNvPr id="4" name="Image 6">
            <a:extLst>
              <a:ext uri="{FF2B5EF4-FFF2-40B4-BE49-F238E27FC236}">
                <a16:creationId xmlns:a16="http://schemas.microsoft.com/office/drawing/2014/main" id="{D82A1456-6FF2-49A7-BCB6-A0260C5D9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graphicFrame>
        <p:nvGraphicFramePr>
          <p:cNvPr id="3" name="Graphique 2">
            <a:extLst>
              <a:ext uri="{FF2B5EF4-FFF2-40B4-BE49-F238E27FC236}">
                <a16:creationId xmlns:a16="http://schemas.microsoft.com/office/drawing/2014/main" id="{788B4FE1-D926-4A9B-BBCF-21B5F9DA1542}"/>
              </a:ext>
            </a:extLst>
          </p:cNvPr>
          <p:cNvGraphicFramePr>
            <a:graphicFrameLocks/>
          </p:cNvGraphicFramePr>
          <p:nvPr>
            <p:extLst>
              <p:ext uri="{D42A27DB-BD31-4B8C-83A1-F6EECF244321}">
                <p14:modId xmlns:p14="http://schemas.microsoft.com/office/powerpoint/2010/main" val="3735440886"/>
              </p:ext>
            </p:extLst>
          </p:nvPr>
        </p:nvGraphicFramePr>
        <p:xfrm>
          <a:off x="179512" y="1905000"/>
          <a:ext cx="8964488" cy="4952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252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AB4E9-870B-45AE-949F-C164993DD703}"/>
              </a:ext>
            </a:extLst>
          </p:cNvPr>
          <p:cNvSpPr>
            <a:spLocks noGrp="1"/>
          </p:cNvSpPr>
          <p:nvPr>
            <p:ph type="title"/>
          </p:nvPr>
        </p:nvSpPr>
        <p:spPr/>
        <p:txBody>
          <a:bodyPr>
            <a:normAutofit/>
          </a:bodyPr>
          <a:lstStyle/>
          <a:p>
            <a:r>
              <a:rPr lang="fr-FR" dirty="0"/>
              <a:t>Investissement </a:t>
            </a:r>
          </a:p>
        </p:txBody>
      </p:sp>
      <p:sp>
        <p:nvSpPr>
          <p:cNvPr id="5" name="Espace réservé du contenu 4">
            <a:extLst>
              <a:ext uri="{FF2B5EF4-FFF2-40B4-BE49-F238E27FC236}">
                <a16:creationId xmlns:a16="http://schemas.microsoft.com/office/drawing/2014/main" id="{F5C934A0-5323-1B9D-B928-10B54A4AD37B}"/>
              </a:ext>
            </a:extLst>
          </p:cNvPr>
          <p:cNvSpPr>
            <a:spLocks noGrp="1" noChangeArrowheads="1"/>
          </p:cNvSpPr>
          <p:nvPr>
            <p:ph idx="1"/>
          </p:nvPr>
        </p:nvSpPr>
        <p:spPr bwMode="auto">
          <a:xfrm>
            <a:off x="1335602" y="1248369"/>
            <a:ext cx="63477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Budget </a:t>
            </a:r>
            <a:r>
              <a:rPr lang="fr-FR" altLang="fr-FR" sz="1600" b="1" dirty="0">
                <a:solidFill>
                  <a:schemeClr val="tx1"/>
                </a:solidFill>
                <a:latin typeface="Calibri" panose="020F0502020204030204" pitchFamily="34" charset="0"/>
                <a:cs typeface="Times New Roman" panose="02020603050405020304" pitchFamily="18" charset="0"/>
              </a:rPr>
              <a:t>équilibré à hauteur de 3.726.956 € </a:t>
            </a:r>
          </a:p>
        </p:txBody>
      </p:sp>
      <p:pic>
        <p:nvPicPr>
          <p:cNvPr id="4" name="Image 6">
            <a:extLst>
              <a:ext uri="{FF2B5EF4-FFF2-40B4-BE49-F238E27FC236}">
                <a16:creationId xmlns:a16="http://schemas.microsoft.com/office/drawing/2014/main" id="{D82A1456-6FF2-49A7-BCB6-A0260C5D9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graphicFrame>
        <p:nvGraphicFramePr>
          <p:cNvPr id="3" name="Graphique 2">
            <a:extLst>
              <a:ext uri="{FF2B5EF4-FFF2-40B4-BE49-F238E27FC236}">
                <a16:creationId xmlns:a16="http://schemas.microsoft.com/office/drawing/2014/main" id="{788B4FE1-D926-4A9B-BBCF-21B5F9DA1542}"/>
              </a:ext>
            </a:extLst>
          </p:cNvPr>
          <p:cNvGraphicFramePr>
            <a:graphicFrameLocks/>
          </p:cNvGraphicFramePr>
          <p:nvPr>
            <p:extLst>
              <p:ext uri="{D42A27DB-BD31-4B8C-83A1-F6EECF244321}">
                <p14:modId xmlns:p14="http://schemas.microsoft.com/office/powerpoint/2010/main" val="3483790995"/>
              </p:ext>
            </p:extLst>
          </p:nvPr>
        </p:nvGraphicFramePr>
        <p:xfrm>
          <a:off x="323528" y="2132856"/>
          <a:ext cx="8039099" cy="451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B04E599C-B89F-4A40-A65A-ACA0CEAE0062}"/>
              </a:ext>
            </a:extLst>
          </p:cNvPr>
          <p:cNvGraphicFramePr>
            <a:graphicFrameLocks/>
          </p:cNvGraphicFramePr>
          <p:nvPr>
            <p:extLst>
              <p:ext uri="{D42A27DB-BD31-4B8C-83A1-F6EECF244321}">
                <p14:modId xmlns:p14="http://schemas.microsoft.com/office/powerpoint/2010/main" val="495618632"/>
              </p:ext>
            </p:extLst>
          </p:nvPr>
        </p:nvGraphicFramePr>
        <p:xfrm>
          <a:off x="179512" y="2107369"/>
          <a:ext cx="8964487" cy="4750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483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65D48-7494-448C-9A75-18BF0AF2B2A1}"/>
              </a:ext>
            </a:extLst>
          </p:cNvPr>
          <p:cNvSpPr>
            <a:spLocks noGrp="1"/>
          </p:cNvSpPr>
          <p:nvPr>
            <p:ph type="title"/>
          </p:nvPr>
        </p:nvSpPr>
        <p:spPr>
          <a:xfrm>
            <a:off x="1403649" y="624110"/>
            <a:ext cx="7740352" cy="1280890"/>
          </a:xfrm>
        </p:spPr>
        <p:txBody>
          <a:bodyPr/>
          <a:lstStyle/>
          <a:p>
            <a:r>
              <a:rPr lang="fr-FR" dirty="0"/>
              <a:t>Programme investissements 2023</a:t>
            </a:r>
          </a:p>
        </p:txBody>
      </p:sp>
      <p:sp>
        <p:nvSpPr>
          <p:cNvPr id="3" name="Espace réservé du contenu 2">
            <a:extLst>
              <a:ext uri="{FF2B5EF4-FFF2-40B4-BE49-F238E27FC236}">
                <a16:creationId xmlns:a16="http://schemas.microsoft.com/office/drawing/2014/main" id="{2D56C505-57A4-428D-A5A8-1A0EB463C6B2}"/>
              </a:ext>
            </a:extLst>
          </p:cNvPr>
          <p:cNvSpPr>
            <a:spLocks noGrp="1"/>
          </p:cNvSpPr>
          <p:nvPr>
            <p:ph idx="1"/>
          </p:nvPr>
        </p:nvSpPr>
        <p:spPr>
          <a:xfrm>
            <a:off x="539552" y="1772816"/>
            <a:ext cx="3096343" cy="4896544"/>
          </a:xfrm>
        </p:spPr>
        <p:txBody>
          <a:bodyPr>
            <a:normAutofit fontScale="92500" lnSpcReduction="10000"/>
          </a:bodyPr>
          <a:lstStyle/>
          <a:p>
            <a:pPr marL="0" indent="0">
              <a:buNone/>
            </a:pPr>
            <a:r>
              <a:rPr lang="fr-FR" b="1" u="sng" dirty="0"/>
              <a:t>Réhabilitation thermique  groupe Muller (quelques factures restantes)</a:t>
            </a:r>
          </a:p>
          <a:p>
            <a:pPr marL="0" indent="0">
              <a:buNone/>
            </a:pPr>
            <a:r>
              <a:rPr lang="fr-FR" b="1" dirty="0"/>
              <a:t>Dépenses</a:t>
            </a:r>
          </a:p>
          <a:p>
            <a:pPr marL="0" indent="0">
              <a:buNone/>
            </a:pPr>
            <a:r>
              <a:rPr lang="fr-FR" dirty="0"/>
              <a:t>Travaux 537 000 € TTC</a:t>
            </a:r>
          </a:p>
          <a:p>
            <a:pPr marL="0" indent="0">
              <a:buNone/>
            </a:pPr>
            <a:r>
              <a:rPr lang="fr-FR" dirty="0"/>
              <a:t>MOE 55000 €</a:t>
            </a:r>
          </a:p>
          <a:p>
            <a:pPr marL="0" indent="0">
              <a:buNone/>
            </a:pPr>
            <a:r>
              <a:rPr lang="fr-FR" b="1" dirty="0"/>
              <a:t>Recettes </a:t>
            </a:r>
          </a:p>
          <a:p>
            <a:pPr marL="0" indent="0">
              <a:buNone/>
            </a:pPr>
            <a:r>
              <a:rPr lang="fr-FR" dirty="0"/>
              <a:t>DSIL 93 314 €</a:t>
            </a:r>
          </a:p>
          <a:p>
            <a:pPr marL="0" indent="0">
              <a:buNone/>
            </a:pPr>
            <a:r>
              <a:rPr lang="fr-FR" dirty="0"/>
              <a:t>DSIL Relance 71 025 € </a:t>
            </a:r>
          </a:p>
          <a:p>
            <a:pPr marL="0" indent="0">
              <a:buNone/>
            </a:pPr>
            <a:r>
              <a:rPr lang="fr-FR" dirty="0"/>
              <a:t>Région 80.900 €</a:t>
            </a:r>
          </a:p>
          <a:p>
            <a:pPr marL="0" indent="0">
              <a:buNone/>
            </a:pPr>
            <a:r>
              <a:rPr lang="fr-FR" dirty="0"/>
              <a:t>CD88 20 000 € </a:t>
            </a:r>
          </a:p>
          <a:p>
            <a:pPr marL="0" indent="0">
              <a:buNone/>
            </a:pPr>
            <a:r>
              <a:rPr lang="fr-FR" dirty="0"/>
              <a:t>FCTVA 88 233 € </a:t>
            </a:r>
          </a:p>
          <a:p>
            <a:pPr marL="0" indent="0">
              <a:buNone/>
            </a:pPr>
            <a:r>
              <a:rPr lang="fr-FR" b="1" dirty="0"/>
              <a:t>Reste à charge commune </a:t>
            </a:r>
          </a:p>
          <a:p>
            <a:pPr marL="0" indent="0">
              <a:buNone/>
            </a:pPr>
            <a:r>
              <a:rPr lang="fr-FR" dirty="0"/>
              <a:t>       184 404 € TTC</a:t>
            </a:r>
          </a:p>
        </p:txBody>
      </p:sp>
      <p:pic>
        <p:nvPicPr>
          <p:cNvPr id="6" name="Image 5" descr="Une image contenant herbe, ciel, plein air, bâtiment&#10;&#10;Description générée automatiquement">
            <a:extLst>
              <a:ext uri="{FF2B5EF4-FFF2-40B4-BE49-F238E27FC236}">
                <a16:creationId xmlns:a16="http://schemas.microsoft.com/office/drawing/2014/main" id="{EA200C0F-CA22-E659-FFF2-E0B43E4D4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5" y="1905000"/>
            <a:ext cx="5444860" cy="4085704"/>
          </a:xfrm>
          <a:prstGeom prst="rect">
            <a:avLst/>
          </a:prstGeom>
        </p:spPr>
      </p:pic>
    </p:spTree>
    <p:extLst>
      <p:ext uri="{BB962C8B-B14F-4D97-AF65-F5344CB8AC3E}">
        <p14:creationId xmlns:p14="http://schemas.microsoft.com/office/powerpoint/2010/main" val="23814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65D48-7494-448C-9A75-18BF0AF2B2A1}"/>
              </a:ext>
            </a:extLst>
          </p:cNvPr>
          <p:cNvSpPr>
            <a:spLocks noGrp="1"/>
          </p:cNvSpPr>
          <p:nvPr>
            <p:ph type="title"/>
          </p:nvPr>
        </p:nvSpPr>
        <p:spPr>
          <a:xfrm>
            <a:off x="1403648" y="624110"/>
            <a:ext cx="7704855" cy="1280890"/>
          </a:xfrm>
        </p:spPr>
        <p:txBody>
          <a:bodyPr/>
          <a:lstStyle/>
          <a:p>
            <a:r>
              <a:rPr lang="fr-FR" dirty="0"/>
              <a:t>Programme investissements 2023</a:t>
            </a:r>
          </a:p>
        </p:txBody>
      </p:sp>
      <p:sp>
        <p:nvSpPr>
          <p:cNvPr id="3" name="Espace réservé du contenu 2">
            <a:extLst>
              <a:ext uri="{FF2B5EF4-FFF2-40B4-BE49-F238E27FC236}">
                <a16:creationId xmlns:a16="http://schemas.microsoft.com/office/drawing/2014/main" id="{2D56C505-57A4-428D-A5A8-1A0EB463C6B2}"/>
              </a:ext>
            </a:extLst>
          </p:cNvPr>
          <p:cNvSpPr>
            <a:spLocks noGrp="1"/>
          </p:cNvSpPr>
          <p:nvPr>
            <p:ph idx="1"/>
          </p:nvPr>
        </p:nvSpPr>
        <p:spPr>
          <a:xfrm>
            <a:off x="971600" y="2793292"/>
            <a:ext cx="3386337" cy="3880773"/>
          </a:xfrm>
        </p:spPr>
        <p:txBody>
          <a:bodyPr>
            <a:normAutofit fontScale="70000" lnSpcReduction="20000"/>
          </a:bodyPr>
          <a:lstStyle/>
          <a:p>
            <a:pPr marL="0" indent="0">
              <a:buNone/>
            </a:pPr>
            <a:r>
              <a:rPr lang="fr-FR" b="1" u="sng" dirty="0"/>
              <a:t>Gymnase </a:t>
            </a:r>
          </a:p>
          <a:p>
            <a:pPr marL="0" indent="0">
              <a:buNone/>
            </a:pPr>
            <a:r>
              <a:rPr lang="fr-FR" b="1" dirty="0"/>
              <a:t>Dépenses avec MO</a:t>
            </a:r>
          </a:p>
          <a:p>
            <a:pPr marL="0" indent="0">
              <a:buNone/>
            </a:pPr>
            <a:r>
              <a:rPr lang="fr-FR" dirty="0"/>
              <a:t>1 980.801 € </a:t>
            </a:r>
          </a:p>
          <a:p>
            <a:pPr marL="0" indent="0">
              <a:buNone/>
            </a:pPr>
            <a:r>
              <a:rPr lang="fr-FR" b="1" dirty="0"/>
              <a:t>Recettes </a:t>
            </a:r>
          </a:p>
          <a:p>
            <a:pPr marL="0" indent="0">
              <a:buNone/>
            </a:pPr>
            <a:r>
              <a:rPr lang="fr-FR" dirty="0"/>
              <a:t>DSIL 348 893 €</a:t>
            </a:r>
          </a:p>
          <a:p>
            <a:pPr marL="0" indent="0">
              <a:buNone/>
            </a:pPr>
            <a:r>
              <a:rPr lang="fr-FR" dirty="0"/>
              <a:t>CAE 70.588 €</a:t>
            </a:r>
          </a:p>
          <a:p>
            <a:pPr marL="0" indent="0">
              <a:buNone/>
            </a:pPr>
            <a:r>
              <a:rPr lang="fr-FR" dirty="0"/>
              <a:t>Région (</a:t>
            </a:r>
            <a:r>
              <a:rPr lang="fr-FR" dirty="0" err="1"/>
              <a:t>climaxion</a:t>
            </a:r>
            <a:r>
              <a:rPr lang="fr-FR" dirty="0"/>
              <a:t>)  89.000 € (estimatif)</a:t>
            </a:r>
          </a:p>
          <a:p>
            <a:pPr marL="0" indent="0">
              <a:buNone/>
            </a:pPr>
            <a:r>
              <a:rPr lang="fr-FR" dirty="0"/>
              <a:t>Région : 100.000 € </a:t>
            </a:r>
          </a:p>
          <a:p>
            <a:pPr marL="0" indent="0">
              <a:buNone/>
            </a:pPr>
            <a:r>
              <a:rPr lang="fr-FR" dirty="0"/>
              <a:t>CD88 195 000 € </a:t>
            </a:r>
          </a:p>
          <a:p>
            <a:pPr marL="0" indent="0">
              <a:buNone/>
            </a:pPr>
            <a:r>
              <a:rPr lang="fr-FR" dirty="0"/>
              <a:t>ANS 78 082 € (estimatif)</a:t>
            </a:r>
          </a:p>
          <a:p>
            <a:pPr marL="0" indent="0">
              <a:buNone/>
            </a:pPr>
            <a:r>
              <a:rPr lang="fr-FR" dirty="0"/>
              <a:t>FCTVA 324 931 € </a:t>
            </a:r>
          </a:p>
          <a:p>
            <a:pPr marL="0" indent="0">
              <a:buNone/>
            </a:pPr>
            <a:r>
              <a:rPr lang="fr-FR" b="1" dirty="0"/>
              <a:t>Reste à charge Commune  </a:t>
            </a:r>
          </a:p>
          <a:p>
            <a:pPr marL="0" indent="0">
              <a:buNone/>
            </a:pPr>
            <a:r>
              <a:rPr lang="fr-FR" dirty="0"/>
              <a:t> 774 308 € TTC (si subvention ANS)</a:t>
            </a:r>
          </a:p>
          <a:p>
            <a:pPr marL="0" indent="0">
              <a:buNone/>
            </a:pPr>
            <a:endParaRPr lang="fr-FR" dirty="0"/>
          </a:p>
        </p:txBody>
      </p:sp>
      <p:pic>
        <p:nvPicPr>
          <p:cNvPr id="3074" name="Picture 2">
            <a:extLst>
              <a:ext uri="{FF2B5EF4-FFF2-40B4-BE49-F238E27FC236}">
                <a16:creationId xmlns:a16="http://schemas.microsoft.com/office/drawing/2014/main" id="{6584C122-17C0-48DF-94AD-D54143268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287" y="1556792"/>
            <a:ext cx="6347713" cy="247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70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65D48-7494-448C-9A75-18BF0AF2B2A1}"/>
              </a:ext>
            </a:extLst>
          </p:cNvPr>
          <p:cNvSpPr>
            <a:spLocks noGrp="1"/>
          </p:cNvSpPr>
          <p:nvPr>
            <p:ph type="title"/>
          </p:nvPr>
        </p:nvSpPr>
        <p:spPr>
          <a:xfrm>
            <a:off x="1403649" y="624110"/>
            <a:ext cx="7416824" cy="866222"/>
          </a:xfrm>
        </p:spPr>
        <p:txBody>
          <a:bodyPr/>
          <a:lstStyle/>
          <a:p>
            <a:r>
              <a:rPr lang="fr-FR" dirty="0"/>
              <a:t>Programme investissements 2023</a:t>
            </a:r>
          </a:p>
        </p:txBody>
      </p:sp>
      <p:sp>
        <p:nvSpPr>
          <p:cNvPr id="3" name="Espace réservé du contenu 2">
            <a:extLst>
              <a:ext uri="{FF2B5EF4-FFF2-40B4-BE49-F238E27FC236}">
                <a16:creationId xmlns:a16="http://schemas.microsoft.com/office/drawing/2014/main" id="{2D56C505-57A4-428D-A5A8-1A0EB463C6B2}"/>
              </a:ext>
            </a:extLst>
          </p:cNvPr>
          <p:cNvSpPr>
            <a:spLocks noGrp="1"/>
          </p:cNvSpPr>
          <p:nvPr>
            <p:ph idx="1"/>
          </p:nvPr>
        </p:nvSpPr>
        <p:spPr>
          <a:xfrm>
            <a:off x="782215" y="1490332"/>
            <a:ext cx="3386337" cy="4536504"/>
          </a:xfrm>
        </p:spPr>
        <p:txBody>
          <a:bodyPr>
            <a:normAutofit fontScale="92500" lnSpcReduction="10000"/>
          </a:bodyPr>
          <a:lstStyle/>
          <a:p>
            <a:pPr marL="0" indent="0">
              <a:buNone/>
            </a:pPr>
            <a:r>
              <a:rPr lang="fr-FR" b="1" u="sng" dirty="0"/>
              <a:t>Rue de la Héronnière </a:t>
            </a:r>
          </a:p>
          <a:p>
            <a:pPr marL="0" indent="0">
              <a:buNone/>
            </a:pPr>
            <a:r>
              <a:rPr lang="fr-FR" b="1" dirty="0"/>
              <a:t>Dépenses</a:t>
            </a:r>
          </a:p>
          <a:p>
            <a:pPr marL="0" indent="0">
              <a:buNone/>
            </a:pPr>
            <a:r>
              <a:rPr lang="fr-FR" dirty="0"/>
              <a:t>Projet total 2.789.000 € avec MO</a:t>
            </a:r>
          </a:p>
          <a:p>
            <a:pPr marL="0" indent="0">
              <a:buNone/>
            </a:pPr>
            <a:r>
              <a:rPr lang="fr-FR" dirty="0"/>
              <a:t>Dont 918.333 € tranche 1</a:t>
            </a:r>
          </a:p>
          <a:p>
            <a:pPr marL="0" indent="0">
              <a:buNone/>
            </a:pPr>
            <a:r>
              <a:rPr lang="fr-FR" b="1" dirty="0"/>
              <a:t>Recettes (total du projet)</a:t>
            </a:r>
          </a:p>
          <a:p>
            <a:pPr marL="0" indent="0">
              <a:buNone/>
            </a:pPr>
            <a:r>
              <a:rPr lang="fr-FR" dirty="0"/>
              <a:t>DETR 355 000 €</a:t>
            </a:r>
          </a:p>
          <a:p>
            <a:pPr marL="0" indent="0">
              <a:buNone/>
            </a:pPr>
            <a:r>
              <a:rPr lang="fr-FR" dirty="0"/>
              <a:t>Région 9.544 €</a:t>
            </a:r>
          </a:p>
          <a:p>
            <a:pPr marL="0" indent="0">
              <a:buNone/>
            </a:pPr>
            <a:r>
              <a:rPr lang="fr-FR" dirty="0"/>
              <a:t>CD88 229 260 € </a:t>
            </a:r>
          </a:p>
          <a:p>
            <a:pPr marL="0" indent="0">
              <a:buNone/>
            </a:pPr>
            <a:r>
              <a:rPr lang="fr-FR" dirty="0"/>
              <a:t>FCTVA 457 612 €</a:t>
            </a:r>
          </a:p>
          <a:p>
            <a:pPr marL="0" indent="0">
              <a:buNone/>
            </a:pPr>
            <a:r>
              <a:rPr lang="fr-FR" dirty="0"/>
              <a:t>Agence de l’eau 33 000 € </a:t>
            </a:r>
          </a:p>
          <a:p>
            <a:pPr marL="0" indent="0">
              <a:buNone/>
            </a:pPr>
            <a:r>
              <a:rPr lang="fr-FR" b="1" dirty="0"/>
              <a:t>Reste à charge Commune</a:t>
            </a:r>
          </a:p>
          <a:p>
            <a:pPr marL="0" indent="0">
              <a:buNone/>
            </a:pPr>
            <a:r>
              <a:rPr lang="fr-FR" dirty="0"/>
              <a:t>1 704 620 € TTC</a:t>
            </a:r>
          </a:p>
          <a:p>
            <a:pPr marL="0" indent="0">
              <a:buNone/>
            </a:pPr>
            <a:endParaRPr lang="fr-FR" b="1" dirty="0"/>
          </a:p>
        </p:txBody>
      </p:sp>
      <p:pic>
        <p:nvPicPr>
          <p:cNvPr id="6" name="Image 5">
            <a:extLst>
              <a:ext uri="{FF2B5EF4-FFF2-40B4-BE49-F238E27FC236}">
                <a16:creationId xmlns:a16="http://schemas.microsoft.com/office/drawing/2014/main" id="{423B5D4C-CF93-42B2-BAD0-74C11A8420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552" y="1955610"/>
            <a:ext cx="4975448" cy="2946780"/>
          </a:xfrm>
          <a:prstGeom prst="rect">
            <a:avLst/>
          </a:prstGeom>
        </p:spPr>
      </p:pic>
    </p:spTree>
    <p:extLst>
      <p:ext uri="{BB962C8B-B14F-4D97-AF65-F5344CB8AC3E}">
        <p14:creationId xmlns:p14="http://schemas.microsoft.com/office/powerpoint/2010/main" val="18710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65D48-7494-448C-9A75-18BF0AF2B2A1}"/>
              </a:ext>
            </a:extLst>
          </p:cNvPr>
          <p:cNvSpPr>
            <a:spLocks noGrp="1"/>
          </p:cNvSpPr>
          <p:nvPr>
            <p:ph type="title"/>
          </p:nvPr>
        </p:nvSpPr>
        <p:spPr>
          <a:xfrm>
            <a:off x="1403648" y="624110"/>
            <a:ext cx="7632847" cy="788666"/>
          </a:xfrm>
        </p:spPr>
        <p:txBody>
          <a:bodyPr/>
          <a:lstStyle/>
          <a:p>
            <a:r>
              <a:rPr lang="fr-FR" dirty="0"/>
              <a:t>Programme investissements 2022</a:t>
            </a:r>
          </a:p>
        </p:txBody>
      </p:sp>
      <p:sp>
        <p:nvSpPr>
          <p:cNvPr id="3" name="Espace réservé du contenu 2">
            <a:extLst>
              <a:ext uri="{FF2B5EF4-FFF2-40B4-BE49-F238E27FC236}">
                <a16:creationId xmlns:a16="http://schemas.microsoft.com/office/drawing/2014/main" id="{2D56C505-57A4-428D-A5A8-1A0EB463C6B2}"/>
              </a:ext>
            </a:extLst>
          </p:cNvPr>
          <p:cNvSpPr>
            <a:spLocks noGrp="1"/>
          </p:cNvSpPr>
          <p:nvPr>
            <p:ph idx="1"/>
          </p:nvPr>
        </p:nvSpPr>
        <p:spPr>
          <a:xfrm>
            <a:off x="598206" y="1772816"/>
            <a:ext cx="3386337" cy="3880773"/>
          </a:xfrm>
        </p:spPr>
        <p:txBody>
          <a:bodyPr/>
          <a:lstStyle/>
          <a:p>
            <a:pPr marL="0" indent="0">
              <a:buNone/>
            </a:pPr>
            <a:r>
              <a:rPr lang="fr-FR" b="1" u="sng" dirty="0"/>
              <a:t>Stade</a:t>
            </a:r>
          </a:p>
          <a:p>
            <a:pPr marL="0" indent="0">
              <a:buNone/>
            </a:pPr>
            <a:r>
              <a:rPr lang="fr-FR" b="1" dirty="0"/>
              <a:t>Dépenses</a:t>
            </a:r>
          </a:p>
          <a:p>
            <a:pPr marL="0" indent="0">
              <a:buNone/>
            </a:pPr>
            <a:r>
              <a:rPr lang="fr-FR" b="1" dirty="0"/>
              <a:t>Cout total du projet :</a:t>
            </a:r>
          </a:p>
          <a:p>
            <a:pPr marL="0" indent="0">
              <a:buNone/>
            </a:pPr>
            <a:r>
              <a:rPr lang="fr-FR" dirty="0"/>
              <a:t>367 045,20 € TTC</a:t>
            </a:r>
          </a:p>
          <a:p>
            <a:pPr marL="0" indent="0">
              <a:buNone/>
            </a:pPr>
            <a:r>
              <a:rPr lang="fr-FR" dirty="0"/>
              <a:t>115.616 € participation vers CAE (50% du cout HT une fois subventions déduites)</a:t>
            </a:r>
          </a:p>
          <a:p>
            <a:pPr marL="0" indent="0">
              <a:buNone/>
            </a:pPr>
            <a:endParaRPr lang="fr-FR" dirty="0"/>
          </a:p>
        </p:txBody>
      </p:sp>
      <p:pic>
        <p:nvPicPr>
          <p:cNvPr id="6" name="Image 5">
            <a:extLst>
              <a:ext uri="{FF2B5EF4-FFF2-40B4-BE49-F238E27FC236}">
                <a16:creationId xmlns:a16="http://schemas.microsoft.com/office/drawing/2014/main" id="{0956CDD8-5CC9-4BA1-9817-D087CD302E35}"/>
              </a:ext>
            </a:extLst>
          </p:cNvPr>
          <p:cNvPicPr>
            <a:picLocks noChangeAspect="1"/>
          </p:cNvPicPr>
          <p:nvPr/>
        </p:nvPicPr>
        <p:blipFill>
          <a:blip r:embed="rId2"/>
          <a:stretch>
            <a:fillRect/>
          </a:stretch>
        </p:blipFill>
        <p:spPr>
          <a:xfrm>
            <a:off x="3984543" y="2060848"/>
            <a:ext cx="5146857" cy="2736304"/>
          </a:xfrm>
          <a:prstGeom prst="rect">
            <a:avLst/>
          </a:prstGeom>
        </p:spPr>
      </p:pic>
    </p:spTree>
    <p:extLst>
      <p:ext uri="{BB962C8B-B14F-4D97-AF65-F5344CB8AC3E}">
        <p14:creationId xmlns:p14="http://schemas.microsoft.com/office/powerpoint/2010/main" val="143952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3529933" y="589722"/>
            <a:ext cx="5098525" cy="5321500"/>
          </a:xfrm>
        </p:spPr>
        <p:txBody>
          <a:bodyPr anchor="ctr">
            <a:normAutofit/>
          </a:bodyPr>
          <a:lstStyle/>
          <a:p>
            <a:pPr marL="0" indent="0">
              <a:buNone/>
            </a:pPr>
            <a:r>
              <a:rPr lang="fr-FR" b="1" dirty="0"/>
              <a:t>Orientation Budgétaire 2023</a:t>
            </a:r>
          </a:p>
          <a:p>
            <a:pPr marL="0" indent="0">
              <a:buNone/>
            </a:pPr>
            <a:endParaRPr lang="fr-FR" dirty="0"/>
          </a:p>
          <a:p>
            <a:pPr marL="2057400" lvl="4" indent="-342900">
              <a:buFont typeface="+mj-lt"/>
              <a:buAutoNum type="arabicPeriod"/>
            </a:pPr>
            <a:r>
              <a:rPr lang="fr-FR" b="1" dirty="0"/>
              <a:t> Le contexte</a:t>
            </a:r>
          </a:p>
          <a:p>
            <a:pPr marL="2171700" lvl="4" indent="-457200">
              <a:buFont typeface="+mj-lt"/>
              <a:buAutoNum type="arabicPeriod"/>
            </a:pPr>
            <a:r>
              <a:rPr lang="fr-FR" b="1" dirty="0"/>
              <a:t>La prévision 2023</a:t>
            </a:r>
          </a:p>
          <a:p>
            <a:pPr marL="1714500" lvl="4" indent="0">
              <a:buNone/>
            </a:pPr>
            <a:endParaRPr lang="fr-FR" dirty="0"/>
          </a:p>
        </p:txBody>
      </p:sp>
      <p:pic>
        <p:nvPicPr>
          <p:cNvPr id="4" name="Image 6">
            <a:extLst>
              <a:ext uri="{FF2B5EF4-FFF2-40B4-BE49-F238E27FC236}">
                <a16:creationId xmlns:a16="http://schemas.microsoft.com/office/drawing/2014/main" id="{8A6B44A1-75BF-EF49-894B-25932E394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spTree>
    <p:extLst>
      <p:ext uri="{BB962C8B-B14F-4D97-AF65-F5344CB8AC3E}">
        <p14:creationId xmlns:p14="http://schemas.microsoft.com/office/powerpoint/2010/main" val="3495355057"/>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750"/>
                                        <p:tgtEl>
                                          <p:spTgt spid="3">
                                            <p:txEl>
                                              <p:pRg st="2" end="2"/>
                                            </p:txEl>
                                          </p:spTgt>
                                        </p:tgtEl>
                                      </p:cBhvr>
                                    </p:animEffect>
                                    <p:anim calcmode="lin" valueType="num">
                                      <p:cBhvr>
                                        <p:cTn id="1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7"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50"/>
                                        <p:tgtEl>
                                          <p:spTgt spid="3">
                                            <p:txEl>
                                              <p:pRg st="3" end="3"/>
                                            </p:txEl>
                                          </p:spTgt>
                                        </p:tgtEl>
                                      </p:cBhvr>
                                    </p:animEffect>
                                    <p:anim calcmode="lin" valueType="num">
                                      <p:cBhvr>
                                        <p:cTn id="1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65D48-7494-448C-9A75-18BF0AF2B2A1}"/>
              </a:ext>
            </a:extLst>
          </p:cNvPr>
          <p:cNvSpPr>
            <a:spLocks noGrp="1"/>
          </p:cNvSpPr>
          <p:nvPr>
            <p:ph type="title"/>
          </p:nvPr>
        </p:nvSpPr>
        <p:spPr>
          <a:xfrm>
            <a:off x="1403649" y="624110"/>
            <a:ext cx="7740352" cy="1280890"/>
          </a:xfrm>
        </p:spPr>
        <p:txBody>
          <a:bodyPr/>
          <a:lstStyle/>
          <a:p>
            <a:r>
              <a:rPr lang="fr-FR" dirty="0"/>
              <a:t>Programme investissements 2023</a:t>
            </a:r>
          </a:p>
        </p:txBody>
      </p:sp>
      <p:sp>
        <p:nvSpPr>
          <p:cNvPr id="3" name="Espace réservé du contenu 2">
            <a:extLst>
              <a:ext uri="{FF2B5EF4-FFF2-40B4-BE49-F238E27FC236}">
                <a16:creationId xmlns:a16="http://schemas.microsoft.com/office/drawing/2014/main" id="{2D56C505-57A4-428D-A5A8-1A0EB463C6B2}"/>
              </a:ext>
            </a:extLst>
          </p:cNvPr>
          <p:cNvSpPr>
            <a:spLocks noGrp="1"/>
          </p:cNvSpPr>
          <p:nvPr>
            <p:ph idx="1"/>
          </p:nvPr>
        </p:nvSpPr>
        <p:spPr>
          <a:xfrm>
            <a:off x="758608" y="1772816"/>
            <a:ext cx="3746377" cy="4530091"/>
          </a:xfrm>
        </p:spPr>
        <p:txBody>
          <a:bodyPr/>
          <a:lstStyle/>
          <a:p>
            <a:pPr marL="0" indent="0">
              <a:buNone/>
            </a:pPr>
            <a:r>
              <a:rPr lang="fr-FR" b="1" u="sng" dirty="0"/>
              <a:t>Aménagement friche BOUSSAC </a:t>
            </a:r>
          </a:p>
          <a:p>
            <a:pPr marL="0" indent="0">
              <a:buNone/>
            </a:pPr>
            <a:r>
              <a:rPr lang="fr-FR" b="1" dirty="0"/>
              <a:t>Dépenses divers 2023</a:t>
            </a:r>
          </a:p>
          <a:p>
            <a:pPr marL="0" indent="0">
              <a:buNone/>
            </a:pPr>
            <a:r>
              <a:rPr lang="fr-FR" b="1" dirty="0"/>
              <a:t>Démolition, déconstruction et dépollution par EPFGE</a:t>
            </a:r>
          </a:p>
          <a:p>
            <a:pPr marL="0" indent="0">
              <a:buNone/>
            </a:pPr>
            <a:r>
              <a:rPr lang="fr-FR" b="1" dirty="0"/>
              <a:t>Cout total du projet (reste à charge estimé commune):</a:t>
            </a:r>
          </a:p>
          <a:p>
            <a:pPr marL="0" indent="0">
              <a:buNone/>
            </a:pPr>
            <a:r>
              <a:rPr lang="fr-FR" dirty="0"/>
              <a:t>2.700.000 € </a:t>
            </a:r>
          </a:p>
          <a:p>
            <a:pPr marL="0" indent="0">
              <a:buNone/>
            </a:pPr>
            <a:r>
              <a:rPr lang="fr-FR" b="1" dirty="0"/>
              <a:t>Recettes : </a:t>
            </a:r>
          </a:p>
          <a:p>
            <a:pPr marL="0" indent="0">
              <a:buNone/>
            </a:pPr>
            <a:r>
              <a:rPr lang="fr-FR" dirty="0"/>
              <a:t>Fonds friches 2.381.682 € </a:t>
            </a:r>
          </a:p>
          <a:p>
            <a:pPr marL="0" indent="0">
              <a:buNone/>
            </a:pPr>
            <a:r>
              <a:rPr lang="fr-FR" b="1" dirty="0"/>
              <a:t>Reste à charge Commune : </a:t>
            </a:r>
          </a:p>
          <a:p>
            <a:pPr marL="0" indent="0">
              <a:buNone/>
            </a:pPr>
            <a:r>
              <a:rPr lang="fr-FR" dirty="0"/>
              <a:t>380.528 € TTC</a:t>
            </a:r>
          </a:p>
        </p:txBody>
      </p:sp>
      <p:pic>
        <p:nvPicPr>
          <p:cNvPr id="6" name="Image 5" descr="Une image contenant plein air, plusieurs&#10;&#10;Description générée automatiquement">
            <a:extLst>
              <a:ext uri="{FF2B5EF4-FFF2-40B4-BE49-F238E27FC236}">
                <a16:creationId xmlns:a16="http://schemas.microsoft.com/office/drawing/2014/main" id="{5C759755-8227-4213-CEC9-0A5BC70EDD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797" y="2060848"/>
            <a:ext cx="4602599" cy="3451949"/>
          </a:xfrm>
          <a:prstGeom prst="rect">
            <a:avLst/>
          </a:prstGeom>
        </p:spPr>
      </p:pic>
    </p:spTree>
    <p:extLst>
      <p:ext uri="{BB962C8B-B14F-4D97-AF65-F5344CB8AC3E}">
        <p14:creationId xmlns:p14="http://schemas.microsoft.com/office/powerpoint/2010/main" val="54132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25AF47-9D14-401C-A56D-C316F53065F5}"/>
              </a:ext>
            </a:extLst>
          </p:cNvPr>
          <p:cNvSpPr>
            <a:spLocks noGrp="1"/>
          </p:cNvSpPr>
          <p:nvPr>
            <p:ph type="title"/>
          </p:nvPr>
        </p:nvSpPr>
        <p:spPr>
          <a:xfrm>
            <a:off x="486918" y="645106"/>
            <a:ext cx="7253434" cy="586477"/>
          </a:xfrm>
        </p:spPr>
        <p:txBody>
          <a:bodyPr>
            <a:normAutofit fontScale="90000"/>
          </a:bodyPr>
          <a:lstStyle/>
          <a:p>
            <a:pPr>
              <a:lnSpc>
                <a:spcPct val="90000"/>
              </a:lnSpc>
            </a:pPr>
            <a:r>
              <a:rPr lang="fr-FR" sz="2800" dirty="0"/>
              <a:t>Prospectives budgétaires  2020-2026</a:t>
            </a:r>
            <a:br>
              <a:rPr lang="fr-FR" sz="2800" dirty="0"/>
            </a:br>
            <a:endParaRPr lang="fr-FR" sz="2800" dirty="0"/>
          </a:p>
        </p:txBody>
      </p:sp>
      <p:sp>
        <p:nvSpPr>
          <p:cNvPr id="15" name="Rectangle 1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4" name="Espace réservé du contenu 3">
            <a:extLst>
              <a:ext uri="{FF2B5EF4-FFF2-40B4-BE49-F238E27FC236}">
                <a16:creationId xmlns:a16="http://schemas.microsoft.com/office/drawing/2014/main" id="{BFAAF8CB-8558-E325-C06B-7E4759BA7192}"/>
              </a:ext>
            </a:extLst>
          </p:cNvPr>
          <p:cNvPicPr>
            <a:picLocks noChangeAspect="1"/>
          </p:cNvPicPr>
          <p:nvPr/>
        </p:nvPicPr>
        <p:blipFill>
          <a:blip r:embed="rId3"/>
          <a:stretch>
            <a:fillRect/>
          </a:stretch>
        </p:blipFill>
        <p:spPr>
          <a:xfrm>
            <a:off x="198375" y="1380640"/>
            <a:ext cx="8845384" cy="4394831"/>
          </a:xfrm>
          <a:prstGeom prst="rect">
            <a:avLst/>
          </a:prstGeom>
        </p:spPr>
      </p:pic>
      <p:sp>
        <p:nvSpPr>
          <p:cNvPr id="1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5755D272-9F70-484D-8D14-0BA62C284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0"/>
            <a:ext cx="1331640" cy="1105659"/>
          </a:xfrm>
          <a:prstGeom prst="rect">
            <a:avLst/>
          </a:prstGeom>
        </p:spPr>
      </p:pic>
    </p:spTree>
    <p:extLst>
      <p:ext uri="{BB962C8B-B14F-4D97-AF65-F5344CB8AC3E}">
        <p14:creationId xmlns:p14="http://schemas.microsoft.com/office/powerpoint/2010/main" val="138813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86918" y="645106"/>
            <a:ext cx="2737709" cy="1259894"/>
          </a:xfrm>
        </p:spPr>
        <p:txBody>
          <a:bodyPr>
            <a:normAutofit/>
          </a:bodyPr>
          <a:lstStyle/>
          <a:p>
            <a:pPr>
              <a:lnSpc>
                <a:spcPct val="90000"/>
              </a:lnSpc>
            </a:pPr>
            <a:r>
              <a:rPr lang="fr-FR" sz="1700"/>
              <a:t>Réforme taxe habitation (Uniquement résidences secondaires en 2023)</a:t>
            </a:r>
          </a:p>
        </p:txBody>
      </p:sp>
      <p:sp>
        <p:nvSpPr>
          <p:cNvPr id="1033" name="Rectangle 103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p:nvPr>
        </p:nvSpPr>
        <p:spPr>
          <a:xfrm>
            <a:off x="486918" y="2133600"/>
            <a:ext cx="2737709" cy="3759253"/>
          </a:xfrm>
        </p:spPr>
        <p:txBody>
          <a:bodyPr>
            <a:normAutofit fontScale="92500" lnSpcReduction="10000"/>
          </a:bodyPr>
          <a:lstStyle/>
          <a:p>
            <a:pPr fontAlgn="auto">
              <a:lnSpc>
                <a:spcPct val="90000"/>
              </a:lnSpc>
            </a:pPr>
            <a:r>
              <a:rPr lang="fr-FR" sz="1400" u="sng"/>
              <a:t>Réforme de la fiscalité locale </a:t>
            </a:r>
            <a:r>
              <a:rPr lang="fr-FR" sz="1400"/>
              <a:t>: </a:t>
            </a:r>
          </a:p>
          <a:p>
            <a:pPr lvl="1">
              <a:lnSpc>
                <a:spcPct val="90000"/>
              </a:lnSpc>
              <a:buSzPct val="100000"/>
              <a:buFont typeface="Wingdings" panose="05000000000000000000" pitchFamily="2" charset="2"/>
              <a:buChar char="Ø"/>
            </a:pPr>
            <a:r>
              <a:rPr lang="fr-FR" sz="1400"/>
              <a:t>Transfert aux communes "dès le 1er janvier 2021" de la part départementale de la taxe foncière sur les propriétés bâties avec activation d’un mécanisme correcteur afin d’être compensé à l’euro près </a:t>
            </a:r>
            <a:r>
              <a:rPr lang="fr-FR" sz="1400" b="1"/>
              <a:t>(coefficient correcteur de 0,634714 pour Nomexy).</a:t>
            </a:r>
          </a:p>
          <a:p>
            <a:pPr lvl="1">
              <a:lnSpc>
                <a:spcPct val="90000"/>
              </a:lnSpc>
              <a:buSzPct val="100000"/>
              <a:buFont typeface="Wingdings" panose="05000000000000000000" pitchFamily="2" charset="2"/>
              <a:buChar char="Ø"/>
            </a:pPr>
            <a:r>
              <a:rPr lang="fr-FR" sz="1400"/>
              <a:t>Gel en 2020 du taux TH et des abattements des collectivités au niveau de 2019, et ce jusqu’en 2022.</a:t>
            </a:r>
          </a:p>
          <a:p>
            <a:pPr lvl="1">
              <a:lnSpc>
                <a:spcPct val="90000"/>
              </a:lnSpc>
              <a:buSzPct val="100000"/>
              <a:buFont typeface="Wingdings" panose="05000000000000000000" pitchFamily="2" charset="2"/>
              <a:buChar char="Ø"/>
            </a:pPr>
            <a:endParaRPr lang="fr-FR" sz="1400" u="sng"/>
          </a:p>
        </p:txBody>
      </p:sp>
      <p:pic>
        <p:nvPicPr>
          <p:cNvPr id="1026" name="Picture 2" descr="Taxe d'habitation : exonérés l'an dernier, des contribuables vont devoir la  payer en 2021 ! - Le Parisien">
            <a:extLst>
              <a:ext uri="{FF2B5EF4-FFF2-40B4-BE49-F238E27FC236}">
                <a16:creationId xmlns:a16="http://schemas.microsoft.com/office/drawing/2014/main" id="{8F67B0D7-87FB-40D4-9F02-F83A3F909A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64657" y="730584"/>
            <a:ext cx="5215183" cy="5071765"/>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6">
            <a:extLst>
              <a:ext uri="{FF2B5EF4-FFF2-40B4-BE49-F238E27FC236}">
                <a16:creationId xmlns:a16="http://schemas.microsoft.com/office/drawing/2014/main" id="{B97CDB4D-EFE7-674C-A583-6A32917714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3017" y="5580764"/>
            <a:ext cx="1322389" cy="1209987"/>
          </a:xfrm>
          <a:prstGeom prst="rect">
            <a:avLst/>
          </a:prstGeom>
        </p:spPr>
      </p:pic>
    </p:spTree>
    <p:extLst>
      <p:ext uri="{BB962C8B-B14F-4D97-AF65-F5344CB8AC3E}">
        <p14:creationId xmlns:p14="http://schemas.microsoft.com/office/powerpoint/2010/main" val="2724934142"/>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83C58-D482-04E0-8ED3-81450AC56CAB}"/>
              </a:ext>
            </a:extLst>
          </p:cNvPr>
          <p:cNvSpPr>
            <a:spLocks noGrp="1"/>
          </p:cNvSpPr>
          <p:nvPr>
            <p:ph type="title"/>
          </p:nvPr>
        </p:nvSpPr>
        <p:spPr>
          <a:xfrm>
            <a:off x="1324194" y="764704"/>
            <a:ext cx="7344816" cy="3456384"/>
          </a:xfrm>
        </p:spPr>
        <p:txBody>
          <a:bodyPr>
            <a:normAutofit/>
          </a:bodyPr>
          <a:lstStyle/>
          <a:p>
            <a:r>
              <a:rPr lang="fr-FR" sz="3000"/>
              <a:t>TCFE(Taxe finale sur la consommation d’électricité) </a:t>
            </a:r>
            <a:br>
              <a:rPr lang="fr-FR" sz="3000"/>
            </a:br>
            <a:r>
              <a:rPr lang="fr-FR" sz="3000" b="1">
                <a:solidFill>
                  <a:schemeClr val="tx1"/>
                </a:solidFill>
              </a:rPr>
              <a:t>Environ 20.000 € par an au budget </a:t>
            </a:r>
            <a:br>
              <a:rPr lang="fr-FR" sz="3000" b="1">
                <a:solidFill>
                  <a:schemeClr val="tx1"/>
                </a:solidFill>
              </a:rPr>
            </a:br>
            <a:r>
              <a:rPr lang="fr-FR" sz="3000" b="1">
                <a:solidFill>
                  <a:schemeClr val="tx1"/>
                </a:solidFill>
              </a:rPr>
              <a:t>Perte probable de la TCFE du fait du passage sous les 2.000 habitants (1977 au 1</a:t>
            </a:r>
            <a:r>
              <a:rPr lang="fr-FR" sz="3000" b="1" baseline="30000">
                <a:solidFill>
                  <a:schemeClr val="tx1"/>
                </a:solidFill>
              </a:rPr>
              <a:t>er</a:t>
            </a:r>
            <a:r>
              <a:rPr lang="fr-FR" sz="3000" b="1">
                <a:solidFill>
                  <a:schemeClr val="tx1"/>
                </a:solidFill>
              </a:rPr>
              <a:t> janvier 2023)</a:t>
            </a:r>
            <a:endParaRPr lang="fr-FR" sz="3000" b="1" dirty="0">
              <a:solidFill>
                <a:schemeClr val="tx1"/>
              </a:solidFill>
            </a:endParaRPr>
          </a:p>
        </p:txBody>
      </p:sp>
      <p:pic>
        <p:nvPicPr>
          <p:cNvPr id="6" name="Espace réservé du contenu 5">
            <a:extLst>
              <a:ext uri="{FF2B5EF4-FFF2-40B4-BE49-F238E27FC236}">
                <a16:creationId xmlns:a16="http://schemas.microsoft.com/office/drawing/2014/main" id="{D0B2B8DF-461F-1A24-ABBD-C225DBCE2D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6602" y="3356992"/>
            <a:ext cx="2959774" cy="3175724"/>
          </a:xfrm>
        </p:spPr>
      </p:pic>
    </p:spTree>
    <p:extLst>
      <p:ext uri="{BB962C8B-B14F-4D97-AF65-F5344CB8AC3E}">
        <p14:creationId xmlns:p14="http://schemas.microsoft.com/office/powerpoint/2010/main" val="415164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202630"/>
            <a:ext cx="7322463" cy="706090"/>
          </a:xfrm>
        </p:spPr>
        <p:txBody>
          <a:bodyPr>
            <a:noAutofit/>
          </a:bodyPr>
          <a:lstStyle/>
          <a:p>
            <a:r>
              <a:rPr lang="fr-FR" sz="3200" dirty="0"/>
              <a:t>Ressources communales 2022 détail</a:t>
            </a:r>
          </a:p>
        </p:txBody>
      </p:sp>
      <p:pic>
        <p:nvPicPr>
          <p:cNvPr id="5" name="Image 6">
            <a:extLst>
              <a:ext uri="{FF2B5EF4-FFF2-40B4-BE49-F238E27FC236}">
                <a16:creationId xmlns:a16="http://schemas.microsoft.com/office/drawing/2014/main" id="{2015FA3B-C48F-474C-B65F-AD36FE19D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graphicFrame>
        <p:nvGraphicFramePr>
          <p:cNvPr id="7" name="Graphique 6">
            <a:extLst>
              <a:ext uri="{FF2B5EF4-FFF2-40B4-BE49-F238E27FC236}">
                <a16:creationId xmlns:a16="http://schemas.microsoft.com/office/drawing/2014/main" id="{690DAD0E-E77E-0810-B346-5A6962C39906}"/>
              </a:ext>
            </a:extLst>
          </p:cNvPr>
          <p:cNvGraphicFramePr/>
          <p:nvPr>
            <p:extLst>
              <p:ext uri="{D42A27DB-BD31-4B8C-83A1-F6EECF244321}">
                <p14:modId xmlns:p14="http://schemas.microsoft.com/office/powerpoint/2010/main" val="1501051243"/>
              </p:ext>
            </p:extLst>
          </p:nvPr>
        </p:nvGraphicFramePr>
        <p:xfrm>
          <a:off x="611560" y="2636912"/>
          <a:ext cx="3779912" cy="345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phique 17">
            <a:extLst>
              <a:ext uri="{FF2B5EF4-FFF2-40B4-BE49-F238E27FC236}">
                <a16:creationId xmlns:a16="http://schemas.microsoft.com/office/drawing/2014/main" id="{6DDE693E-8FA9-F690-B228-E4F614D3CA5F}"/>
              </a:ext>
            </a:extLst>
          </p:cNvPr>
          <p:cNvGraphicFramePr/>
          <p:nvPr>
            <p:extLst>
              <p:ext uri="{D42A27DB-BD31-4B8C-83A1-F6EECF244321}">
                <p14:modId xmlns:p14="http://schemas.microsoft.com/office/powerpoint/2010/main" val="371898448"/>
              </p:ext>
            </p:extLst>
          </p:nvPr>
        </p:nvGraphicFramePr>
        <p:xfrm>
          <a:off x="2987824" y="908720"/>
          <a:ext cx="5832648" cy="59492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2549195"/>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99175" cy="706090"/>
          </a:xfrm>
        </p:spPr>
        <p:txBody>
          <a:bodyPr>
            <a:noAutofit/>
          </a:bodyPr>
          <a:lstStyle/>
          <a:p>
            <a:r>
              <a:rPr lang="fr-FR" sz="3200" dirty="0"/>
              <a:t>Dépenses de fonctionnement 2022 </a:t>
            </a:r>
          </a:p>
        </p:txBody>
      </p:sp>
      <p:pic>
        <p:nvPicPr>
          <p:cNvPr id="5" name="Image 6">
            <a:extLst>
              <a:ext uri="{FF2B5EF4-FFF2-40B4-BE49-F238E27FC236}">
                <a16:creationId xmlns:a16="http://schemas.microsoft.com/office/drawing/2014/main" id="{2015FA3B-C48F-474C-B65F-AD36FE19D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graphicFrame>
        <p:nvGraphicFramePr>
          <p:cNvPr id="6" name="Graphique 5">
            <a:extLst>
              <a:ext uri="{FF2B5EF4-FFF2-40B4-BE49-F238E27FC236}">
                <a16:creationId xmlns:a16="http://schemas.microsoft.com/office/drawing/2014/main" id="{40747816-8206-3DB6-95BE-ACB6C02B17DD}"/>
              </a:ext>
            </a:extLst>
          </p:cNvPr>
          <p:cNvGraphicFramePr/>
          <p:nvPr>
            <p:extLst>
              <p:ext uri="{D42A27DB-BD31-4B8C-83A1-F6EECF244321}">
                <p14:modId xmlns:p14="http://schemas.microsoft.com/office/powerpoint/2010/main" val="4030708389"/>
              </p:ext>
            </p:extLst>
          </p:nvPr>
        </p:nvGraphicFramePr>
        <p:xfrm>
          <a:off x="1513876" y="1421234"/>
          <a:ext cx="7234587" cy="54367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5069727"/>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660" y="152833"/>
            <a:ext cx="7499175" cy="706090"/>
          </a:xfrm>
        </p:spPr>
        <p:txBody>
          <a:bodyPr>
            <a:noAutofit/>
          </a:bodyPr>
          <a:lstStyle/>
          <a:p>
            <a:r>
              <a:rPr lang="fr-FR" sz="3200" dirty="0"/>
              <a:t>Dépenses de fonctionnement détail</a:t>
            </a:r>
            <a:br>
              <a:rPr lang="fr-FR" sz="3200" dirty="0"/>
            </a:br>
            <a:r>
              <a:rPr lang="fr-FR" sz="3200" dirty="0"/>
              <a:t> </a:t>
            </a:r>
          </a:p>
        </p:txBody>
      </p:sp>
      <p:pic>
        <p:nvPicPr>
          <p:cNvPr id="5" name="Image 6">
            <a:extLst>
              <a:ext uri="{FF2B5EF4-FFF2-40B4-BE49-F238E27FC236}">
                <a16:creationId xmlns:a16="http://schemas.microsoft.com/office/drawing/2014/main" id="{2015FA3B-C48F-474C-B65F-AD36FE19D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sp>
        <p:nvSpPr>
          <p:cNvPr id="3" name="ZoneTexte 2">
            <a:extLst>
              <a:ext uri="{FF2B5EF4-FFF2-40B4-BE49-F238E27FC236}">
                <a16:creationId xmlns:a16="http://schemas.microsoft.com/office/drawing/2014/main" id="{66FE3888-107F-4FFD-BC0B-EAE5901662E3}"/>
              </a:ext>
            </a:extLst>
          </p:cNvPr>
          <p:cNvSpPr txBox="1"/>
          <p:nvPr/>
        </p:nvSpPr>
        <p:spPr>
          <a:xfrm>
            <a:off x="6804248" y="2780928"/>
            <a:ext cx="2448271" cy="2031325"/>
          </a:xfrm>
          <a:prstGeom prst="rect">
            <a:avLst/>
          </a:prstGeom>
          <a:noFill/>
        </p:spPr>
        <p:txBody>
          <a:bodyPr wrap="square" rtlCol="0">
            <a:spAutoFit/>
          </a:bodyPr>
          <a:lstStyle/>
          <a:p>
            <a:r>
              <a:rPr lang="fr-FR" dirty="0"/>
              <a:t>Effectifs </a:t>
            </a:r>
          </a:p>
          <a:p>
            <a:r>
              <a:rPr lang="fr-FR" dirty="0"/>
              <a:t>2017 : 22 agents</a:t>
            </a:r>
          </a:p>
          <a:p>
            <a:r>
              <a:rPr lang="fr-FR" dirty="0"/>
              <a:t>2018 : 22 agents</a:t>
            </a:r>
          </a:p>
          <a:p>
            <a:r>
              <a:rPr lang="fr-FR" dirty="0"/>
              <a:t>2019 : 20 agents</a:t>
            </a:r>
          </a:p>
          <a:p>
            <a:r>
              <a:rPr lang="fr-FR" dirty="0"/>
              <a:t>2020 : 20 agents </a:t>
            </a:r>
          </a:p>
          <a:p>
            <a:r>
              <a:rPr lang="fr-FR" dirty="0"/>
              <a:t>2021 : 20 agents </a:t>
            </a:r>
          </a:p>
          <a:p>
            <a:r>
              <a:rPr lang="fr-FR" dirty="0"/>
              <a:t>2022 : 20 agents </a:t>
            </a:r>
          </a:p>
        </p:txBody>
      </p:sp>
      <p:graphicFrame>
        <p:nvGraphicFramePr>
          <p:cNvPr id="6" name="Graphique 5">
            <a:extLst>
              <a:ext uri="{FF2B5EF4-FFF2-40B4-BE49-F238E27FC236}">
                <a16:creationId xmlns:a16="http://schemas.microsoft.com/office/drawing/2014/main" id="{2CBA0359-3B27-4053-94FC-5648466DEA16}"/>
              </a:ext>
            </a:extLst>
          </p:cNvPr>
          <p:cNvGraphicFramePr>
            <a:graphicFrameLocks/>
          </p:cNvGraphicFramePr>
          <p:nvPr>
            <p:extLst>
              <p:ext uri="{D42A27DB-BD31-4B8C-83A1-F6EECF244321}">
                <p14:modId xmlns:p14="http://schemas.microsoft.com/office/powerpoint/2010/main" val="1102058039"/>
              </p:ext>
            </p:extLst>
          </p:nvPr>
        </p:nvGraphicFramePr>
        <p:xfrm>
          <a:off x="179512" y="1772816"/>
          <a:ext cx="6397413" cy="46466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2673502"/>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963" y="188640"/>
            <a:ext cx="7715199" cy="1555560"/>
          </a:xfrm>
        </p:spPr>
        <p:txBody>
          <a:bodyPr>
            <a:noAutofit/>
          </a:bodyPr>
          <a:lstStyle/>
          <a:p>
            <a:r>
              <a:rPr lang="fr-FR" sz="3200" dirty="0"/>
              <a:t>Dépenses de fonctionnement détail </a:t>
            </a:r>
            <a:br>
              <a:rPr lang="fr-FR" sz="3200" dirty="0"/>
            </a:br>
            <a:r>
              <a:rPr lang="fr-FR" sz="3200" dirty="0"/>
              <a:t>		Caf brute 2022 : 310.116 € </a:t>
            </a:r>
            <a:br>
              <a:rPr lang="fr-FR" sz="3200" dirty="0"/>
            </a:br>
            <a:r>
              <a:rPr lang="fr-FR" sz="3200" dirty="0"/>
              <a:t>		Caf nette 2022 : 236.786 € </a:t>
            </a:r>
          </a:p>
        </p:txBody>
      </p:sp>
      <p:pic>
        <p:nvPicPr>
          <p:cNvPr id="5" name="Image 6">
            <a:extLst>
              <a:ext uri="{FF2B5EF4-FFF2-40B4-BE49-F238E27FC236}">
                <a16:creationId xmlns:a16="http://schemas.microsoft.com/office/drawing/2014/main" id="{2015FA3B-C48F-474C-B65F-AD36FE19D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sp>
        <p:nvSpPr>
          <p:cNvPr id="9" name="ZoneTexte 8">
            <a:extLst>
              <a:ext uri="{FF2B5EF4-FFF2-40B4-BE49-F238E27FC236}">
                <a16:creationId xmlns:a16="http://schemas.microsoft.com/office/drawing/2014/main" id="{9BD0E18D-B418-48AB-906D-852B5BB523A7}"/>
              </a:ext>
            </a:extLst>
          </p:cNvPr>
          <p:cNvSpPr txBox="1"/>
          <p:nvPr/>
        </p:nvSpPr>
        <p:spPr>
          <a:xfrm>
            <a:off x="2021504" y="5371488"/>
            <a:ext cx="6294912" cy="923330"/>
          </a:xfrm>
          <a:prstGeom prst="rect">
            <a:avLst/>
          </a:prstGeom>
          <a:noFill/>
        </p:spPr>
        <p:txBody>
          <a:bodyPr wrap="square">
            <a:spAutoFit/>
          </a:bodyPr>
          <a:lstStyle/>
          <a:p>
            <a:r>
              <a:rPr lang="fr-FR" dirty="0"/>
              <a:t>La capacité nette d'autofinancement (CAF nette) représente la CAF brute diminuée du montant du capital des emprunts à rembourser</a:t>
            </a:r>
          </a:p>
        </p:txBody>
      </p:sp>
      <p:graphicFrame>
        <p:nvGraphicFramePr>
          <p:cNvPr id="6" name="Graphique 5">
            <a:extLst>
              <a:ext uri="{FF2B5EF4-FFF2-40B4-BE49-F238E27FC236}">
                <a16:creationId xmlns:a16="http://schemas.microsoft.com/office/drawing/2014/main" id="{3C94164F-E410-A487-41E5-16C4757A7F59}"/>
              </a:ext>
            </a:extLst>
          </p:cNvPr>
          <p:cNvGraphicFramePr/>
          <p:nvPr>
            <p:extLst>
              <p:ext uri="{D42A27DB-BD31-4B8C-83A1-F6EECF244321}">
                <p14:modId xmlns:p14="http://schemas.microsoft.com/office/powerpoint/2010/main" val="101888036"/>
              </p:ext>
            </p:extLst>
          </p:nvPr>
        </p:nvGraphicFramePr>
        <p:xfrm>
          <a:off x="179512" y="1830198"/>
          <a:ext cx="8978292" cy="3576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1635471"/>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7"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5"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re 1"/>
          <p:cNvSpPr>
            <a:spLocks noGrp="1"/>
          </p:cNvSpPr>
          <p:nvPr>
            <p:ph type="title"/>
          </p:nvPr>
        </p:nvSpPr>
        <p:spPr>
          <a:xfrm>
            <a:off x="1875977" y="4767122"/>
            <a:ext cx="6686550" cy="1162423"/>
          </a:xfrm>
        </p:spPr>
        <p:txBody>
          <a:bodyPr vert="horz" lIns="91440" tIns="45720" rIns="91440" bIns="45720" rtlCol="0" anchor="b">
            <a:normAutofit/>
          </a:bodyPr>
          <a:lstStyle/>
          <a:p>
            <a:pPr>
              <a:lnSpc>
                <a:spcPct val="90000"/>
              </a:lnSpc>
            </a:pPr>
            <a:br>
              <a:rPr lang="en-US" sz="3800" dirty="0"/>
            </a:br>
            <a:endParaRPr lang="en-US" sz="3800" dirty="0"/>
          </a:p>
        </p:txBody>
      </p:sp>
      <p:grpSp>
        <p:nvGrpSpPr>
          <p:cNvPr id="60" name="Group 59">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61"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4" name="Rectangle 73">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 name="Image 6">
            <a:extLst>
              <a:ext uri="{FF2B5EF4-FFF2-40B4-BE49-F238E27FC236}">
                <a16:creationId xmlns:a16="http://schemas.microsoft.com/office/drawing/2014/main" id="{2015FA3B-C48F-474C-B65F-AD36FE19D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664" y="1"/>
            <a:ext cx="1364335" cy="1248368"/>
          </a:xfrm>
          <a:prstGeom prst="rect">
            <a:avLst/>
          </a:prstGeom>
        </p:spPr>
      </p:pic>
      <p:graphicFrame>
        <p:nvGraphicFramePr>
          <p:cNvPr id="7" name="Graphique 6">
            <a:extLst>
              <a:ext uri="{FF2B5EF4-FFF2-40B4-BE49-F238E27FC236}">
                <a16:creationId xmlns:a16="http://schemas.microsoft.com/office/drawing/2014/main" id="{716B8F34-E04A-B8AA-C83F-D6C9019A0C62}"/>
              </a:ext>
            </a:extLst>
          </p:cNvPr>
          <p:cNvGraphicFramePr/>
          <p:nvPr>
            <p:extLst>
              <p:ext uri="{D42A27DB-BD31-4B8C-83A1-F6EECF244321}">
                <p14:modId xmlns:p14="http://schemas.microsoft.com/office/powerpoint/2010/main" val="2479892335"/>
              </p:ext>
            </p:extLst>
          </p:nvPr>
        </p:nvGraphicFramePr>
        <p:xfrm>
          <a:off x="1941909" y="640080"/>
          <a:ext cx="6755087" cy="3875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7910182"/>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521</TotalTime>
  <Words>735</Words>
  <Application>Microsoft Office PowerPoint</Application>
  <PresentationFormat>Affichage à l'écran (4:3)</PresentationFormat>
  <Paragraphs>137</Paragraphs>
  <Slides>21</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Century Gothic</vt:lpstr>
      <vt:lpstr>Wingdings</vt:lpstr>
      <vt:lpstr>Wingdings 3</vt:lpstr>
      <vt:lpstr>Brin</vt:lpstr>
      <vt:lpstr>Présentation PowerPoint</vt:lpstr>
      <vt:lpstr>Présentation PowerPoint</vt:lpstr>
      <vt:lpstr>Réforme taxe habitation (Uniquement résidences secondaires en 2023)</vt:lpstr>
      <vt:lpstr>TCFE(Taxe finale sur la consommation d’électricité)  Environ 20.000 € par an au budget  Perte probable de la TCFE du fait du passage sous les 2.000 habitants (1977 au 1er janvier 2023)</vt:lpstr>
      <vt:lpstr>Ressources communales 2022 détail</vt:lpstr>
      <vt:lpstr>Dépenses de fonctionnement 2022 </vt:lpstr>
      <vt:lpstr>Dépenses de fonctionnement détail  </vt:lpstr>
      <vt:lpstr>Dépenses de fonctionnement détail    Caf brute 2022 : 310.116 €    Caf nette 2022 : 236.786 € </vt:lpstr>
      <vt:lpstr> </vt:lpstr>
      <vt:lpstr>Taux communaux </vt:lpstr>
      <vt:lpstr>BUDGET 2023</vt:lpstr>
      <vt:lpstr>Fonctionnement </vt:lpstr>
      <vt:lpstr>Fonctionnement </vt:lpstr>
      <vt:lpstr>Investissement </vt:lpstr>
      <vt:lpstr>Investissement </vt:lpstr>
      <vt:lpstr>Programme investissements 2023</vt:lpstr>
      <vt:lpstr>Programme investissements 2023</vt:lpstr>
      <vt:lpstr>Programme investissements 2023</vt:lpstr>
      <vt:lpstr>Programme investissements 2022</vt:lpstr>
      <vt:lpstr>Programme investissements 2023</vt:lpstr>
      <vt:lpstr>Prospectives budgétaires  2020-2026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municipal</dc:title>
  <dc:creator>Arnaud HUMBERT</dc:creator>
  <cp:lastModifiedBy>Arnaud HUMBERT</cp:lastModifiedBy>
  <cp:revision>40</cp:revision>
  <cp:lastPrinted>2022-03-25T13:11:03Z</cp:lastPrinted>
  <dcterms:created xsi:type="dcterms:W3CDTF">2022-03-25T13:10:50Z</dcterms:created>
  <dcterms:modified xsi:type="dcterms:W3CDTF">2023-03-31T15:47:06Z</dcterms:modified>
</cp:coreProperties>
</file>